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336" r:id="rId2"/>
    <p:sldId id="259" r:id="rId3"/>
    <p:sldId id="315" r:id="rId4"/>
    <p:sldId id="260"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282" r:id="rId20"/>
    <p:sldId id="352" r:id="rId21"/>
    <p:sldId id="319" r:id="rId22"/>
    <p:sldId id="298" r:id="rId23"/>
    <p:sldId id="317" r:id="rId24"/>
    <p:sldId id="321" r:id="rId25"/>
    <p:sldId id="323" r:id="rId26"/>
    <p:sldId id="333" r:id="rId27"/>
    <p:sldId id="334" r:id="rId28"/>
    <p:sldId id="326" r:id="rId29"/>
    <p:sldId id="331" r:id="rId30"/>
    <p:sldId id="332" r:id="rId31"/>
    <p:sldId id="328" r:id="rId32"/>
    <p:sldId id="329" r:id="rId33"/>
    <p:sldId id="268" r:id="rId34"/>
    <p:sldId id="290" r:id="rId35"/>
    <p:sldId id="337" r:id="rId36"/>
    <p:sldId id="320" r:id="rId37"/>
    <p:sldId id="261" r:id="rId38"/>
  </p:sldIdLst>
  <p:sldSz cx="12192000" cy="6858000"/>
  <p:notesSz cx="6858000" cy="9144000"/>
  <p:embeddedFontLst>
    <p:embeddedFont>
      <p:font typeface="Average" panose="020B0604020202020204" charset="0"/>
      <p:regular r:id="rId40"/>
    </p:embeddedFont>
    <p:embeddedFont>
      <p:font typeface="Century Gothic" panose="020B050202020202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Franklin Gothic"/>
      <p:regular r:id="rId49"/>
      <p:bold r:id="rId50"/>
      <p:italic r:id="rId51"/>
      <p:boldItalic r:id="rId52"/>
    </p:embeddedFont>
    <p:embeddedFont>
      <p:font typeface="Libre Franklin" pitchFamily="2" charset="0"/>
      <p:regular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bHdnVmeMqD34U1mq3td1OE7e4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K. Cornejo" initials="PKC" lastIdx="2" clrIdx="0">
    <p:extLst>
      <p:ext uri="{19B8F6BF-5375-455C-9EA6-DF929625EA0E}">
        <p15:presenceInfo xmlns:p15="http://schemas.microsoft.com/office/powerpoint/2012/main" userId="S-1-5-21-120921916-498163275-930774774-67922" providerId="AD"/>
      </p:ext>
    </p:extLst>
  </p:cmAuthor>
  <p:cmAuthor id="2" name="Nancy Romero-Daza" initials="NR" lastIdx="7" clrIdx="1">
    <p:extLst>
      <p:ext uri="{19B8F6BF-5375-455C-9EA6-DF929625EA0E}">
        <p15:presenceInfo xmlns:p15="http://schemas.microsoft.com/office/powerpoint/2012/main" userId="S::daza@usf.edu::8a4f8a60-6142-4875-9948-d656737b80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C8C1C-425C-4FE6-A44D-ADF9824B67E9}">
  <a:tblStyle styleId="{E62C8C1C-425C-4FE6-A44D-ADF9824B67E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3200E6-7B16-43DD-948E-1A3F33478C6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96EC28B-A1A2-4F9C-B8BA-A7A588CB8EBD}" styleName="Table_2">
    <a:wholeTbl>
      <a:tcTxStyle b="off" i="off">
        <a:font>
          <a:latin typeface="Calibri"/>
          <a:ea typeface="Calibri"/>
          <a:cs typeface="Calibri"/>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56" autoAdjust="0"/>
    <p:restoredTop sz="77401" autoAdjust="0"/>
  </p:normalViewPr>
  <p:slideViewPr>
    <p:cSldViewPr snapToGrid="0">
      <p:cViewPr varScale="1">
        <p:scale>
          <a:sx n="83" d="100"/>
          <a:sy n="83" d="100"/>
        </p:scale>
        <p:origin x="10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28% of water in a typical home is used to flush toilets</a:t>
            </a:r>
            <a:endParaRPr/>
          </a:p>
          <a:p>
            <a:pPr marL="0" lvl="0" indent="0" algn="l" rtl="0">
              <a:spcBef>
                <a:spcPts val="0"/>
              </a:spcBef>
              <a:spcAft>
                <a:spcPts val="0"/>
              </a:spcAft>
              <a:buNone/>
            </a:pPr>
            <a:r>
              <a:rPr lang="en-US"/>
              <a:t>3% of carbon footprint in Monteverde from sanitation sector – septic tanks and fertilizer usage</a:t>
            </a:r>
            <a:endParaRPr/>
          </a:p>
          <a:p>
            <a:pPr marL="0" lvl="0" indent="0" algn="l" rtl="0">
              <a:spcBef>
                <a:spcPts val="0"/>
              </a:spcBef>
              <a:spcAft>
                <a:spcPts val="0"/>
              </a:spcAft>
              <a:buNone/>
            </a:pPr>
            <a:r>
              <a:rPr lang="en-US"/>
              <a:t>Factors impacting pathogen removal = temperature, moisture content, storage time, pH</a:t>
            </a:r>
            <a:endParaRPr/>
          </a:p>
        </p:txBody>
      </p:sp>
      <p:sp>
        <p:nvSpPr>
          <p:cNvPr id="802" name="Google Shape;80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1beff662d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1beff662d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g21beff662df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1beb1dca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1beb1dca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1beb1dcad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1beb1dcad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beb5370f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beb5370f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1bf959e1a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1bf959e1a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bf6b4eeb1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1bf6b4eeb1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paytOn?</a:t>
            </a:r>
            <a:endParaRPr/>
          </a:p>
        </p:txBody>
      </p:sp>
      <p:sp>
        <p:nvSpPr>
          <p:cNvPr id="354" name="Google Shape;354;g21bf6b4eeb1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457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85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39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9600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222222"/>
                </a:solidFill>
                <a:effectLst/>
                <a:latin typeface="verdana, sans-serif"/>
              </a:rPr>
              <a:t>Fern: We are a Costa Rican non-profit association with public service designation - granted because all revenue generated by our academic programs is reinvested in our Center for Community Initiatives. </a:t>
            </a:r>
            <a:endParaRPr dirty="0"/>
          </a:p>
        </p:txBody>
      </p:sp>
      <p:sp>
        <p:nvSpPr>
          <p:cNvPr id="319" name="Google Shape;3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22222"/>
                </a:solidFill>
                <a:effectLst/>
                <a:latin typeface="verdana" panose="020B0604030504040204" pitchFamily="34" charset="0"/>
              </a:rPr>
              <a:t>Fern: The MVI stands on three pillars: place-based education, applied research, and community programs. These three areas are integrated, interact and support each other. The MVI accomplishes this goal by integrating academic programs, research, and community initiatives into dynamic programs. For example: </a:t>
            </a:r>
          </a:p>
          <a:p>
            <a:pPr marL="0" lvl="0" indent="0" algn="l" rtl="0">
              <a:spcBef>
                <a:spcPts val="0"/>
              </a:spcBef>
              <a:spcAft>
                <a:spcPts val="0"/>
              </a:spcAft>
              <a:buNone/>
            </a:pPr>
            <a:endParaRPr dirty="0"/>
          </a:p>
        </p:txBody>
      </p:sp>
      <p:sp>
        <p:nvSpPr>
          <p:cNvPr id="334" name="Google Shape;3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dirty="0" err="1"/>
              <a:t>Fern</a:t>
            </a:r>
            <a:r>
              <a:rPr lang="es-CR" dirty="0"/>
              <a:t>:  </a:t>
            </a:r>
            <a:r>
              <a:rPr lang="es-CR" dirty="0" err="1"/>
              <a:t>Upon</a:t>
            </a:r>
            <a:r>
              <a:rPr lang="es-CR" dirty="0"/>
              <a:t> </a:t>
            </a:r>
            <a:r>
              <a:rPr lang="es-CR" dirty="0" err="1"/>
              <a:t>arrival</a:t>
            </a:r>
            <a:r>
              <a:rPr lang="es-CR" baseline="0" dirty="0"/>
              <a:t> </a:t>
            </a:r>
            <a:r>
              <a:rPr lang="es-CR" baseline="0" dirty="0" err="1"/>
              <a:t>to</a:t>
            </a:r>
            <a:r>
              <a:rPr lang="es-CR" baseline="0" dirty="0"/>
              <a:t> Monteverde, </a:t>
            </a:r>
            <a:r>
              <a:rPr lang="es-CR" baseline="0" dirty="0" err="1"/>
              <a:t>you</a:t>
            </a:r>
            <a:r>
              <a:rPr lang="es-CR" baseline="0" dirty="0"/>
              <a:t> </a:t>
            </a:r>
            <a:r>
              <a:rPr lang="es-CR" baseline="0" dirty="0" err="1"/>
              <a:t>will</a:t>
            </a:r>
            <a:r>
              <a:rPr lang="es-CR" baseline="0" dirty="0"/>
              <a:t> be </a:t>
            </a:r>
            <a:r>
              <a:rPr lang="es-CR" baseline="0" dirty="0" err="1"/>
              <a:t>welcomed</a:t>
            </a:r>
            <a:r>
              <a:rPr lang="es-CR" baseline="0" dirty="0"/>
              <a:t> </a:t>
            </a:r>
            <a:r>
              <a:rPr lang="es-CR" baseline="0" dirty="0" err="1"/>
              <a:t>to</a:t>
            </a:r>
            <a:r>
              <a:rPr lang="es-CR" baseline="0" dirty="0"/>
              <a:t> MVI </a:t>
            </a:r>
            <a:r>
              <a:rPr lang="es-CR" baseline="0" dirty="0" err="1"/>
              <a:t>with</a:t>
            </a:r>
            <a:r>
              <a:rPr lang="es-CR" baseline="0" dirty="0"/>
              <a:t> </a:t>
            </a:r>
            <a:r>
              <a:rPr lang="es-CR" baseline="0" dirty="0" err="1"/>
              <a:t>an</a:t>
            </a:r>
            <a:r>
              <a:rPr lang="es-CR" baseline="0" dirty="0"/>
              <a:t> open </a:t>
            </a:r>
            <a:r>
              <a:rPr lang="es-CR" baseline="0" dirty="0" err="1"/>
              <a:t>house</a:t>
            </a:r>
            <a:r>
              <a:rPr lang="es-CR" baseline="0" dirty="0"/>
              <a:t>, </a:t>
            </a:r>
            <a:r>
              <a:rPr lang="es-CR" baseline="0" dirty="0" err="1"/>
              <a:t>facilities</a:t>
            </a:r>
            <a:r>
              <a:rPr lang="es-CR" baseline="0" dirty="0"/>
              <a:t> </a:t>
            </a:r>
            <a:r>
              <a:rPr lang="es-CR" baseline="0" dirty="0" err="1"/>
              <a:t>orientation</a:t>
            </a:r>
            <a:r>
              <a:rPr lang="es-CR" baseline="0" dirty="0"/>
              <a:t>, and </a:t>
            </a:r>
            <a:r>
              <a:rPr lang="es-CR" baseline="0" dirty="0" err="1"/>
              <a:t>presentation</a:t>
            </a:r>
            <a:r>
              <a:rPr lang="es-CR" baseline="0" dirty="0"/>
              <a:t> </a:t>
            </a:r>
            <a:r>
              <a:rPr lang="es-CR" baseline="0" dirty="0" err="1"/>
              <a:t>providing</a:t>
            </a:r>
            <a:r>
              <a:rPr lang="es-CR" baseline="0" dirty="0"/>
              <a:t> local </a:t>
            </a:r>
            <a:r>
              <a:rPr lang="es-CR" baseline="0" dirty="0" err="1"/>
              <a:t>context</a:t>
            </a:r>
            <a:r>
              <a:rPr lang="es-CR" baseline="0" dirty="0"/>
              <a:t> and </a:t>
            </a:r>
            <a:r>
              <a:rPr lang="es-CR" baseline="0" dirty="0" err="1"/>
              <a:t>the</a:t>
            </a:r>
            <a:r>
              <a:rPr lang="es-CR" baseline="0" dirty="0"/>
              <a:t> MVI </a:t>
            </a:r>
            <a:r>
              <a:rPr lang="es-CR" baseline="0" dirty="0" err="1"/>
              <a:t>story</a:t>
            </a:r>
            <a:r>
              <a:rPr lang="es-CR" baseline="0" dirty="0"/>
              <a:t>. </a:t>
            </a:r>
            <a:r>
              <a:rPr lang="es-CR" baseline="0" dirty="0" err="1"/>
              <a:t>The</a:t>
            </a:r>
            <a:r>
              <a:rPr lang="es-CR" baseline="0" dirty="0"/>
              <a:t> MVI campus </a:t>
            </a:r>
            <a:r>
              <a:rPr lang="es-CR" baseline="0" dirty="0" err="1"/>
              <a:t>will</a:t>
            </a:r>
            <a:r>
              <a:rPr lang="es-CR" baseline="0" dirty="0"/>
              <a:t> be </a:t>
            </a:r>
            <a:r>
              <a:rPr lang="es-CR" baseline="0" dirty="0" err="1"/>
              <a:t>one</a:t>
            </a:r>
            <a:r>
              <a:rPr lang="es-CR" baseline="0" dirty="0"/>
              <a:t> </a:t>
            </a:r>
            <a:r>
              <a:rPr lang="es-CR" baseline="0" dirty="0" err="1"/>
              <a:t>of</a:t>
            </a:r>
            <a:r>
              <a:rPr lang="es-CR" baseline="0" dirty="0"/>
              <a:t> </a:t>
            </a:r>
            <a:r>
              <a:rPr lang="es-CR" baseline="0" dirty="0" err="1"/>
              <a:t>your</a:t>
            </a:r>
            <a:r>
              <a:rPr lang="es-CR" baseline="0" dirty="0"/>
              <a:t> </a:t>
            </a:r>
            <a:r>
              <a:rPr lang="es-CR" baseline="0" dirty="0" err="1"/>
              <a:t>homes-away-from</a:t>
            </a:r>
            <a:r>
              <a:rPr lang="es-CR" baseline="0" dirty="0"/>
              <a:t> home </a:t>
            </a:r>
            <a:r>
              <a:rPr lang="es-CR" baseline="0" dirty="0" err="1"/>
              <a:t>while</a:t>
            </a:r>
            <a:r>
              <a:rPr lang="es-CR" baseline="0" dirty="0"/>
              <a:t> in Monteverde, and </a:t>
            </a:r>
            <a:r>
              <a:rPr lang="es-CR" baseline="0" dirty="0" err="1"/>
              <a:t>where</a:t>
            </a:r>
            <a:r>
              <a:rPr lang="es-CR" baseline="0" dirty="0"/>
              <a:t> </a:t>
            </a:r>
            <a:r>
              <a:rPr lang="es-CR" baseline="0" dirty="0" err="1"/>
              <a:t>you</a:t>
            </a:r>
            <a:r>
              <a:rPr lang="es-CR" baseline="0" dirty="0"/>
              <a:t> </a:t>
            </a:r>
            <a:r>
              <a:rPr lang="es-CR" baseline="0" dirty="0" err="1"/>
              <a:t>receive</a:t>
            </a:r>
            <a:r>
              <a:rPr lang="es-CR" baseline="0" dirty="0"/>
              <a:t> </a:t>
            </a:r>
            <a:r>
              <a:rPr lang="es-CR" baseline="0" dirty="0" err="1"/>
              <a:t>your</a:t>
            </a:r>
            <a:r>
              <a:rPr lang="es-CR" baseline="0" dirty="0"/>
              <a:t> </a:t>
            </a:r>
            <a:r>
              <a:rPr lang="es-CR" baseline="0" dirty="0" err="1"/>
              <a:t>classes</a:t>
            </a:r>
            <a:r>
              <a:rPr lang="es-CR" baseline="0" dirty="0"/>
              <a:t>.</a:t>
            </a:r>
            <a:endParaRPr lang="en-US" dirty="0"/>
          </a:p>
        </p:txBody>
      </p:sp>
    </p:spTree>
    <p:extLst>
      <p:ext uri="{BB962C8B-B14F-4D97-AF65-F5344CB8AC3E}">
        <p14:creationId xmlns:p14="http://schemas.microsoft.com/office/powerpoint/2010/main" val="1926798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dirty="0"/>
              <a:t>Fern:  You will receive more</a:t>
            </a:r>
            <a:r>
              <a:rPr lang="es-CR" baseline="0" dirty="0"/>
              <a:t> health and safety orientation </a:t>
            </a:r>
            <a:r>
              <a:rPr lang="es-CR" baseline="0" dirty="0" err="1"/>
              <a:t>upon</a:t>
            </a:r>
            <a:r>
              <a:rPr lang="es-CR" baseline="0" dirty="0"/>
              <a:t> </a:t>
            </a:r>
            <a:r>
              <a:rPr lang="es-CR" baseline="0" dirty="0" err="1"/>
              <a:t>arrival</a:t>
            </a:r>
            <a:r>
              <a:rPr lang="es-CR" baseline="0" dirty="0"/>
              <a:t> </a:t>
            </a:r>
          </a:p>
          <a:p>
            <a:r>
              <a:rPr lang="es-CR" baseline="0" dirty="0"/>
              <a:t>Be prepared – carry with you water, rain gear, sun protection, flashlight, first aid kit, emergency contacts, etc. </a:t>
            </a:r>
            <a:br>
              <a:rPr lang="es-CR" baseline="0" dirty="0"/>
            </a:br>
            <a:r>
              <a:rPr lang="es-CR" baseline="0" dirty="0"/>
              <a:t>Be aware of your belongings. Don’t carry any ítems of value when not necessary. </a:t>
            </a:r>
          </a:p>
          <a:p>
            <a:r>
              <a:rPr lang="es-CR" baseline="0" dirty="0"/>
              <a:t>Carry a copy of your Passport with you (photo and entry stamp pages); leave the original in a secure place.</a:t>
            </a:r>
            <a:br>
              <a:rPr lang="es-CR" baseline="0" dirty="0"/>
            </a:br>
            <a:r>
              <a:rPr lang="es-CR" baseline="0" dirty="0"/>
              <a:t>Program staff and MVI emergency response team are here for you! Keep emergency contact numbers with you at all times. </a:t>
            </a:r>
            <a:br>
              <a:rPr lang="es-CR" baseline="0" dirty="0"/>
            </a:br>
            <a:r>
              <a:rPr lang="es-CR" baseline="0" dirty="0"/>
              <a:t>911 service available in Costa Rica. </a:t>
            </a:r>
            <a:br>
              <a:rPr lang="es-CR" baseline="0" dirty="0"/>
            </a:br>
            <a:r>
              <a:rPr lang="es-CR" baseline="0" dirty="0"/>
              <a:t>Understand the contingency plan and site-specific considerations at each site you visit.</a:t>
            </a:r>
            <a:br>
              <a:rPr lang="es-CR" baseline="0" dirty="0"/>
            </a:br>
            <a:r>
              <a:rPr lang="es-CR" baseline="0" dirty="0"/>
              <a:t>Take care of yourself, look out for each other, eat well, stay hydrated, and include consideration that you are in a foreign environment and part of a group program when evaluating risk. </a:t>
            </a:r>
            <a:br>
              <a:rPr lang="es-CR" baseline="0" dirty="0"/>
            </a:br>
            <a:endParaRPr lang="en-US" dirty="0"/>
          </a:p>
        </p:txBody>
      </p:sp>
    </p:spTree>
    <p:extLst>
      <p:ext uri="{BB962C8B-B14F-4D97-AF65-F5344CB8AC3E}">
        <p14:creationId xmlns:p14="http://schemas.microsoft.com/office/powerpoint/2010/main" val="4078155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dirty="0"/>
              <a:t>Ale: </a:t>
            </a:r>
            <a:r>
              <a:rPr lang="en-US" b="0" i="0" dirty="0">
                <a:solidFill>
                  <a:srgbClr val="374151"/>
                </a:solidFill>
                <a:effectLst/>
                <a:latin typeface="Söhne"/>
              </a:rPr>
              <a:t>Our homestay program has been an integral part of MVI since the beginning in 1987 – 36 six years experience working on this program. </a:t>
            </a:r>
            <a:r>
              <a:rPr lang="es-CR" baseline="0" dirty="0" err="1"/>
              <a:t>This</a:t>
            </a:r>
            <a:r>
              <a:rPr lang="es-CR" baseline="0" dirty="0"/>
              <a:t> </a:t>
            </a:r>
            <a:r>
              <a:rPr lang="es-CR" baseline="0" dirty="0" err="1"/>
              <a:t>is</a:t>
            </a:r>
            <a:r>
              <a:rPr lang="es-CR" baseline="0" dirty="0"/>
              <a:t> a </a:t>
            </a:r>
            <a:r>
              <a:rPr lang="es-CR" baseline="0" dirty="0" err="1"/>
              <a:t>great</a:t>
            </a:r>
            <a:r>
              <a:rPr lang="es-CR" baseline="0" dirty="0"/>
              <a:t> </a:t>
            </a:r>
            <a:r>
              <a:rPr lang="es-CR" baseline="0" dirty="0" err="1"/>
              <a:t>opportunity</a:t>
            </a:r>
            <a:r>
              <a:rPr lang="es-CR" baseline="0" dirty="0"/>
              <a:t> </a:t>
            </a:r>
            <a:r>
              <a:rPr lang="es-CR" baseline="0" dirty="0" err="1"/>
              <a:t>for</a:t>
            </a:r>
            <a:r>
              <a:rPr lang="es-CR" baseline="0" dirty="0"/>
              <a:t> </a:t>
            </a:r>
            <a:r>
              <a:rPr lang="es-CR" baseline="0" dirty="0" err="1"/>
              <a:t>students</a:t>
            </a:r>
            <a:r>
              <a:rPr lang="es-CR" baseline="0" dirty="0"/>
              <a:t> </a:t>
            </a:r>
            <a:r>
              <a:rPr lang="es-CR" baseline="0" dirty="0" err="1"/>
              <a:t>to</a:t>
            </a:r>
            <a:r>
              <a:rPr lang="es-CR" baseline="0" dirty="0"/>
              <a:t> </a:t>
            </a:r>
            <a:r>
              <a:rPr lang="es-CR" baseline="0" dirty="0" err="1"/>
              <a:t>experience</a:t>
            </a:r>
            <a:r>
              <a:rPr lang="es-CR" baseline="0" dirty="0"/>
              <a:t> a real cultural </a:t>
            </a:r>
            <a:r>
              <a:rPr lang="es-CR" baseline="0" dirty="0" err="1"/>
              <a:t>immersion</a:t>
            </a:r>
            <a:r>
              <a:rPr lang="es-CR" baseline="0" dirty="0"/>
              <a:t> and </a:t>
            </a:r>
            <a:r>
              <a:rPr lang="es-CR" baseline="0" dirty="0" err="1"/>
              <a:t>an</a:t>
            </a:r>
            <a:r>
              <a:rPr lang="es-CR" baseline="0" dirty="0"/>
              <a:t> </a:t>
            </a:r>
            <a:r>
              <a:rPr lang="es-CR" baseline="0" dirty="0" err="1"/>
              <a:t>opportunity</a:t>
            </a:r>
            <a:r>
              <a:rPr lang="es-CR" baseline="0" dirty="0"/>
              <a:t> </a:t>
            </a:r>
            <a:r>
              <a:rPr lang="es-CR" baseline="0" dirty="0" err="1"/>
              <a:t>to</a:t>
            </a:r>
            <a:r>
              <a:rPr lang="es-CR" baseline="0" dirty="0"/>
              <a:t> </a:t>
            </a:r>
            <a:r>
              <a:rPr lang="es-CR" baseline="0" dirty="0" err="1"/>
              <a:t>practice</a:t>
            </a:r>
            <a:r>
              <a:rPr lang="es-CR" baseline="0" dirty="0"/>
              <a:t> </a:t>
            </a:r>
            <a:r>
              <a:rPr lang="es-CR" baseline="0" dirty="0" err="1"/>
              <a:t>your</a:t>
            </a:r>
            <a:r>
              <a:rPr lang="es-CR" baseline="0" dirty="0"/>
              <a:t> </a:t>
            </a:r>
            <a:r>
              <a:rPr lang="es-CR" baseline="0" dirty="0" err="1"/>
              <a:t>Spanish</a:t>
            </a:r>
            <a:r>
              <a:rPr lang="es-CR" baseline="0" dirty="0"/>
              <a:t>. </a:t>
            </a:r>
            <a:r>
              <a:rPr lang="es-CR" baseline="0" dirty="0" err="1"/>
              <a:t>We</a:t>
            </a:r>
            <a:r>
              <a:rPr lang="es-CR" baseline="0" dirty="0"/>
              <a:t> </a:t>
            </a:r>
            <a:r>
              <a:rPr lang="es-CR" baseline="0" dirty="0" err="1"/>
              <a:t>have</a:t>
            </a:r>
            <a:r>
              <a:rPr lang="es-CR" baseline="0" dirty="0"/>
              <a:t> a </a:t>
            </a:r>
            <a:r>
              <a:rPr lang="es-CR" baseline="0" dirty="0" err="1"/>
              <a:t>homestay</a:t>
            </a:r>
            <a:r>
              <a:rPr lang="es-CR" baseline="0" dirty="0"/>
              <a:t> </a:t>
            </a:r>
            <a:r>
              <a:rPr lang="es-CR" baseline="0" dirty="0" err="1"/>
              <a:t>coordinator</a:t>
            </a:r>
            <a:r>
              <a:rPr lang="es-CR" baseline="0" dirty="0"/>
              <a:t> </a:t>
            </a:r>
            <a:r>
              <a:rPr lang="es-CR" baseline="0" dirty="0" err="1"/>
              <a:t>onsite</a:t>
            </a:r>
            <a:r>
              <a:rPr lang="es-CR" baseline="0" dirty="0"/>
              <a:t>: Karen. </a:t>
            </a:r>
            <a:r>
              <a:rPr lang="es-CR" baseline="0" dirty="0" err="1"/>
              <a:t>She</a:t>
            </a:r>
            <a:r>
              <a:rPr lang="es-CR" baseline="0" dirty="0"/>
              <a:t> </a:t>
            </a:r>
            <a:r>
              <a:rPr lang="es-CR" baseline="0" dirty="0" err="1"/>
              <a:t>gives</a:t>
            </a:r>
            <a:r>
              <a:rPr lang="es-CR" baseline="0" dirty="0"/>
              <a:t> a </a:t>
            </a:r>
            <a:r>
              <a:rPr lang="es-CR" baseline="0" dirty="0" err="1"/>
              <a:t>homestay</a:t>
            </a:r>
            <a:r>
              <a:rPr lang="es-CR" baseline="0" dirty="0"/>
              <a:t> </a:t>
            </a:r>
            <a:r>
              <a:rPr lang="es-CR" baseline="0" dirty="0" err="1"/>
              <a:t>orientation</a:t>
            </a:r>
            <a:r>
              <a:rPr lang="es-CR" baseline="0" dirty="0"/>
              <a:t> </a:t>
            </a:r>
            <a:r>
              <a:rPr lang="es-CR" baseline="0" dirty="0" err="1"/>
              <a:t>before</a:t>
            </a:r>
            <a:r>
              <a:rPr lang="es-CR" baseline="0" dirty="0"/>
              <a:t> </a:t>
            </a:r>
            <a:r>
              <a:rPr lang="es-CR" baseline="0" dirty="0" err="1"/>
              <a:t>going</a:t>
            </a:r>
            <a:r>
              <a:rPr lang="es-CR" baseline="0" dirty="0"/>
              <a:t> </a:t>
            </a:r>
            <a:r>
              <a:rPr lang="es-CR" baseline="0" dirty="0" err="1"/>
              <a:t>to</a:t>
            </a:r>
            <a:r>
              <a:rPr lang="es-CR" baseline="0" dirty="0"/>
              <a:t> </a:t>
            </a:r>
            <a:r>
              <a:rPr lang="es-CR" baseline="0" dirty="0" err="1"/>
              <a:t>the</a:t>
            </a:r>
            <a:r>
              <a:rPr lang="es-CR" baseline="0" dirty="0"/>
              <a:t> host </a:t>
            </a:r>
            <a:r>
              <a:rPr lang="es-CR" baseline="0" dirty="0" err="1"/>
              <a:t>families</a:t>
            </a:r>
            <a:r>
              <a:rPr lang="es-CR" baseline="0" dirty="0"/>
              <a:t> </a:t>
            </a:r>
            <a:r>
              <a:rPr lang="es-CR" baseline="0" dirty="0" err="1"/>
              <a:t>with</a:t>
            </a:r>
            <a:r>
              <a:rPr lang="es-CR" baseline="0" dirty="0"/>
              <a:t> regular </a:t>
            </a:r>
            <a:r>
              <a:rPr lang="es-CR" baseline="0" dirty="0" err="1"/>
              <a:t>check-ins</a:t>
            </a:r>
            <a:r>
              <a:rPr lang="es-CR" baseline="0" dirty="0"/>
              <a:t>, and </a:t>
            </a:r>
            <a:r>
              <a:rPr lang="es-CR" baseline="0" dirty="0" err="1"/>
              <a:t>she</a:t>
            </a:r>
            <a:r>
              <a:rPr lang="es-CR" baseline="0" dirty="0"/>
              <a:t> </a:t>
            </a:r>
            <a:r>
              <a:rPr lang="es-CR" baseline="0" dirty="0" err="1"/>
              <a:t>gives</a:t>
            </a:r>
            <a:r>
              <a:rPr lang="es-CR" baseline="0" dirty="0"/>
              <a:t> </a:t>
            </a:r>
            <a:r>
              <a:rPr lang="es-CR" baseline="0" dirty="0" err="1"/>
              <a:t>support</a:t>
            </a:r>
            <a:r>
              <a:rPr lang="es-CR" baseline="0" dirty="0"/>
              <a:t> </a:t>
            </a:r>
            <a:r>
              <a:rPr lang="es-CR" baseline="0" dirty="0" err="1"/>
              <a:t>if</a:t>
            </a:r>
            <a:r>
              <a:rPr lang="es-CR" baseline="0" dirty="0"/>
              <a:t> </a:t>
            </a:r>
            <a:r>
              <a:rPr lang="es-CR" baseline="0" dirty="0" err="1"/>
              <a:t>needed</a:t>
            </a:r>
            <a:r>
              <a:rPr lang="es-CR" baseline="0" dirty="0"/>
              <a:t> </a:t>
            </a:r>
            <a:r>
              <a:rPr lang="es-CR" baseline="0" dirty="0" err="1"/>
              <a:t>while</a:t>
            </a:r>
            <a:r>
              <a:rPr lang="es-CR" baseline="0" dirty="0"/>
              <a:t> </a:t>
            </a:r>
            <a:r>
              <a:rPr lang="es-CR" baseline="0" dirty="0" err="1"/>
              <a:t>you</a:t>
            </a:r>
            <a:r>
              <a:rPr lang="es-CR" baseline="0" dirty="0"/>
              <a:t> are in </a:t>
            </a:r>
            <a:r>
              <a:rPr lang="es-CR" baseline="0" dirty="0" err="1"/>
              <a:t>homestay</a:t>
            </a:r>
            <a:r>
              <a:rPr lang="es-CR" baseline="0" dirty="0"/>
              <a:t>…</a:t>
            </a:r>
            <a:r>
              <a:rPr lang="es-CR" baseline="0" dirty="0" err="1"/>
              <a:t>you</a:t>
            </a:r>
            <a:r>
              <a:rPr lang="es-CR" baseline="0" dirty="0"/>
              <a:t> </a:t>
            </a:r>
            <a:r>
              <a:rPr lang="es-CR" baseline="0" dirty="0" err="1"/>
              <a:t>will</a:t>
            </a:r>
            <a:r>
              <a:rPr lang="es-CR" baseline="0" dirty="0"/>
              <a:t> </a:t>
            </a:r>
            <a:r>
              <a:rPr lang="es-CR" baseline="0" dirty="0" err="1"/>
              <a:t>have</a:t>
            </a:r>
            <a:r>
              <a:rPr lang="es-CR" baseline="0" dirty="0"/>
              <a:t> </a:t>
            </a:r>
            <a:r>
              <a:rPr lang="es-CR" baseline="0" dirty="0" err="1"/>
              <a:t>support</a:t>
            </a:r>
            <a:r>
              <a:rPr lang="es-CR" baseline="0" dirty="0"/>
              <a:t> </a:t>
            </a:r>
            <a:r>
              <a:rPr lang="es-CR" baseline="0" dirty="0" err="1"/>
              <a:t>from</a:t>
            </a:r>
            <a:r>
              <a:rPr lang="es-CR" baseline="0" dirty="0"/>
              <a:t> </a:t>
            </a:r>
            <a:r>
              <a:rPr lang="es-CR" baseline="0" dirty="0" err="1"/>
              <a:t>us</a:t>
            </a:r>
            <a:r>
              <a:rPr lang="es-CR" baseline="0" dirty="0"/>
              <a:t>.</a:t>
            </a:r>
            <a:endParaRPr lang="es-CR" dirty="0"/>
          </a:p>
        </p:txBody>
      </p:sp>
    </p:spTree>
    <p:extLst>
      <p:ext uri="{BB962C8B-B14F-4D97-AF65-F5344CB8AC3E}">
        <p14:creationId xmlns:p14="http://schemas.microsoft.com/office/powerpoint/2010/main" val="127883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dirty="0"/>
              <a:t>Ale: Rice and </a:t>
            </a:r>
            <a:r>
              <a:rPr lang="es-CR" dirty="0" err="1"/>
              <a:t>beans</a:t>
            </a:r>
            <a:r>
              <a:rPr lang="es-CR" dirty="0"/>
              <a:t> are </a:t>
            </a:r>
            <a:r>
              <a:rPr lang="es-CR" dirty="0" err="1"/>
              <a:t>staple</a:t>
            </a:r>
            <a:r>
              <a:rPr lang="es-CR" dirty="0"/>
              <a:t> </a:t>
            </a:r>
            <a:r>
              <a:rPr lang="es-CR" dirty="0" err="1"/>
              <a:t>to</a:t>
            </a:r>
            <a:r>
              <a:rPr lang="es-CR" dirty="0"/>
              <a:t> </a:t>
            </a:r>
            <a:r>
              <a:rPr lang="es-CR" dirty="0" err="1"/>
              <a:t>the</a:t>
            </a:r>
            <a:r>
              <a:rPr lang="es-CR" dirty="0"/>
              <a:t> Costa </a:t>
            </a:r>
            <a:r>
              <a:rPr lang="es-CR" dirty="0" err="1"/>
              <a:t>Rican</a:t>
            </a:r>
            <a:r>
              <a:rPr lang="es-CR" dirty="0"/>
              <a:t> </a:t>
            </a:r>
            <a:r>
              <a:rPr lang="es-CR" dirty="0" err="1"/>
              <a:t>diet</a:t>
            </a:r>
            <a:r>
              <a:rPr lang="es-CR" dirty="0"/>
              <a:t>. </a:t>
            </a:r>
            <a:br>
              <a:rPr lang="es-CR" dirty="0"/>
            </a:br>
            <a:r>
              <a:rPr lang="es-CR" dirty="0"/>
              <a:t>Gallo pinto </a:t>
            </a:r>
            <a:r>
              <a:rPr lang="es-CR" dirty="0" err="1"/>
              <a:t>is</a:t>
            </a:r>
            <a:r>
              <a:rPr lang="es-CR" dirty="0"/>
              <a:t> a </a:t>
            </a:r>
            <a:r>
              <a:rPr lang="es-CR" dirty="0" err="1"/>
              <a:t>common</a:t>
            </a:r>
            <a:r>
              <a:rPr lang="es-CR" dirty="0"/>
              <a:t> </a:t>
            </a:r>
            <a:r>
              <a:rPr lang="es-CR" dirty="0" err="1"/>
              <a:t>breakfast</a:t>
            </a:r>
            <a:r>
              <a:rPr lang="es-CR" dirty="0"/>
              <a:t> </a:t>
            </a:r>
            <a:r>
              <a:rPr lang="es-CR" dirty="0" err="1"/>
              <a:t>dish</a:t>
            </a:r>
            <a:r>
              <a:rPr lang="es-CR" dirty="0"/>
              <a:t> </a:t>
            </a:r>
            <a:r>
              <a:rPr lang="es-CR" dirty="0" err="1"/>
              <a:t>combining</a:t>
            </a:r>
            <a:r>
              <a:rPr lang="es-CR" dirty="0"/>
              <a:t> rice and </a:t>
            </a:r>
            <a:r>
              <a:rPr lang="es-CR" dirty="0" err="1"/>
              <a:t>beans</a:t>
            </a:r>
            <a:r>
              <a:rPr lang="es-CR" dirty="0"/>
              <a:t>. </a:t>
            </a:r>
            <a:br>
              <a:rPr lang="es-CR" dirty="0"/>
            </a:br>
            <a:r>
              <a:rPr lang="es-CR" dirty="0"/>
              <a:t>A casado </a:t>
            </a:r>
            <a:r>
              <a:rPr lang="es-CR" dirty="0" err="1"/>
              <a:t>is</a:t>
            </a:r>
            <a:r>
              <a:rPr lang="es-CR" dirty="0"/>
              <a:t> rice, </a:t>
            </a:r>
            <a:r>
              <a:rPr lang="es-CR" dirty="0" err="1"/>
              <a:t>beans</a:t>
            </a:r>
            <a:r>
              <a:rPr lang="es-CR" dirty="0"/>
              <a:t>, a </a:t>
            </a:r>
            <a:r>
              <a:rPr lang="es-CR" dirty="0" err="1"/>
              <a:t>protein</a:t>
            </a:r>
            <a:r>
              <a:rPr lang="es-CR" dirty="0"/>
              <a:t> (</a:t>
            </a:r>
            <a:r>
              <a:rPr lang="es-CR" dirty="0" err="1"/>
              <a:t>could</a:t>
            </a:r>
            <a:r>
              <a:rPr lang="es-CR" dirty="0"/>
              <a:t> be </a:t>
            </a:r>
            <a:r>
              <a:rPr lang="es-CR" dirty="0" err="1"/>
              <a:t>beef</a:t>
            </a:r>
            <a:r>
              <a:rPr lang="es-CR" dirty="0"/>
              <a:t>, </a:t>
            </a:r>
            <a:r>
              <a:rPr lang="es-CR" dirty="0" err="1"/>
              <a:t>chicken</a:t>
            </a:r>
            <a:r>
              <a:rPr lang="es-CR" dirty="0"/>
              <a:t>, </a:t>
            </a:r>
            <a:r>
              <a:rPr lang="es-CR" dirty="0" err="1"/>
              <a:t>fish</a:t>
            </a:r>
            <a:r>
              <a:rPr lang="es-CR" dirty="0"/>
              <a:t>)</a:t>
            </a:r>
            <a:r>
              <a:rPr lang="es-CR" baseline="0" dirty="0"/>
              <a:t>, vegetable hash, salad, and </a:t>
            </a:r>
            <a:r>
              <a:rPr lang="es-CR" baseline="0" dirty="0" err="1"/>
              <a:t>might</a:t>
            </a:r>
            <a:r>
              <a:rPr lang="es-CR" baseline="0" dirty="0"/>
              <a:t> </a:t>
            </a:r>
            <a:r>
              <a:rPr lang="es-CR" baseline="0" dirty="0" err="1"/>
              <a:t>include</a:t>
            </a:r>
            <a:r>
              <a:rPr lang="es-CR" baseline="0" dirty="0"/>
              <a:t> </a:t>
            </a:r>
            <a:r>
              <a:rPr lang="es-CR" baseline="0" dirty="0" err="1"/>
              <a:t>fried</a:t>
            </a:r>
            <a:r>
              <a:rPr lang="es-CR" baseline="0" dirty="0"/>
              <a:t> </a:t>
            </a:r>
            <a:r>
              <a:rPr lang="es-CR" baseline="0" dirty="0" err="1"/>
              <a:t>sweet</a:t>
            </a:r>
            <a:r>
              <a:rPr lang="es-CR" baseline="0" dirty="0"/>
              <a:t> </a:t>
            </a:r>
            <a:r>
              <a:rPr lang="es-CR" baseline="0" dirty="0" err="1"/>
              <a:t>plantains</a:t>
            </a:r>
            <a:r>
              <a:rPr lang="es-CR" baseline="0" dirty="0"/>
              <a:t>. </a:t>
            </a:r>
            <a:br>
              <a:rPr lang="es-CR" baseline="0" dirty="0"/>
            </a:br>
            <a:r>
              <a:rPr lang="es-CR" baseline="0" dirty="0"/>
              <a:t>In </a:t>
            </a:r>
            <a:r>
              <a:rPr lang="es-CR" baseline="0" dirty="0" err="1"/>
              <a:t>addition</a:t>
            </a:r>
            <a:r>
              <a:rPr lang="es-CR" baseline="0" dirty="0"/>
              <a:t> </a:t>
            </a:r>
            <a:r>
              <a:rPr lang="es-CR" baseline="0" dirty="0" err="1"/>
              <a:t>to</a:t>
            </a:r>
            <a:r>
              <a:rPr lang="es-CR" baseline="0" dirty="0"/>
              <a:t> </a:t>
            </a:r>
            <a:r>
              <a:rPr lang="es-CR" baseline="0" dirty="0" err="1"/>
              <a:t>the</a:t>
            </a:r>
            <a:r>
              <a:rPr lang="es-CR" baseline="0" dirty="0"/>
              <a:t> tropical </a:t>
            </a:r>
            <a:r>
              <a:rPr lang="es-CR" baseline="0" dirty="0" err="1"/>
              <a:t>fruits</a:t>
            </a:r>
            <a:r>
              <a:rPr lang="es-CR" baseline="0" dirty="0"/>
              <a:t> and vegetables </a:t>
            </a:r>
            <a:r>
              <a:rPr lang="es-CR" baseline="0" dirty="0" err="1"/>
              <a:t>you</a:t>
            </a:r>
            <a:r>
              <a:rPr lang="es-CR" baseline="0" dirty="0"/>
              <a:t> </a:t>
            </a:r>
            <a:r>
              <a:rPr lang="es-CR" baseline="0" dirty="0" err="1"/>
              <a:t>might</a:t>
            </a:r>
            <a:r>
              <a:rPr lang="es-CR" baseline="0" dirty="0"/>
              <a:t> </a:t>
            </a:r>
            <a:r>
              <a:rPr lang="es-CR" baseline="0" dirty="0" err="1"/>
              <a:t>already</a:t>
            </a:r>
            <a:r>
              <a:rPr lang="es-CR" baseline="0" dirty="0"/>
              <a:t> </a:t>
            </a:r>
            <a:r>
              <a:rPr lang="es-CR" baseline="0" dirty="0" err="1"/>
              <a:t>know</a:t>
            </a:r>
            <a:r>
              <a:rPr lang="es-CR" baseline="0" dirty="0"/>
              <a:t>, </a:t>
            </a:r>
            <a:r>
              <a:rPr lang="es-CR" baseline="0" dirty="0" err="1"/>
              <a:t>you’ll</a:t>
            </a:r>
            <a:r>
              <a:rPr lang="es-CR" baseline="0" dirty="0"/>
              <a:t> </a:t>
            </a:r>
            <a:r>
              <a:rPr lang="es-CR" baseline="0" dirty="0" err="1"/>
              <a:t>likely</a:t>
            </a:r>
            <a:r>
              <a:rPr lang="es-CR" baseline="0" dirty="0"/>
              <a:t> try </a:t>
            </a:r>
            <a:r>
              <a:rPr lang="es-CR" baseline="0" dirty="0" err="1"/>
              <a:t>some</a:t>
            </a:r>
            <a:r>
              <a:rPr lang="es-CR" baseline="0" dirty="0"/>
              <a:t> new </a:t>
            </a:r>
            <a:r>
              <a:rPr lang="es-CR" baseline="0" dirty="0" err="1"/>
              <a:t>ones</a:t>
            </a:r>
            <a:r>
              <a:rPr lang="es-CR" baseline="0" dirty="0"/>
              <a:t>.</a:t>
            </a:r>
            <a:br>
              <a:rPr lang="es-CR" baseline="0" dirty="0"/>
            </a:br>
            <a:r>
              <a:rPr lang="es-CR" baseline="0" dirty="0" err="1"/>
              <a:t>Allergies</a:t>
            </a:r>
            <a:r>
              <a:rPr lang="es-CR" baseline="0" dirty="0"/>
              <a:t> and </a:t>
            </a:r>
            <a:r>
              <a:rPr lang="es-CR" baseline="0" dirty="0" err="1"/>
              <a:t>dietary</a:t>
            </a:r>
            <a:r>
              <a:rPr lang="es-CR" baseline="0" dirty="0"/>
              <a:t> </a:t>
            </a:r>
            <a:r>
              <a:rPr lang="es-CR" baseline="0" dirty="0" err="1"/>
              <a:t>restrictions</a:t>
            </a:r>
            <a:r>
              <a:rPr lang="es-CR" baseline="0" dirty="0"/>
              <a:t> are </a:t>
            </a:r>
            <a:r>
              <a:rPr lang="es-CR" baseline="0" dirty="0" err="1"/>
              <a:t>accommated</a:t>
            </a:r>
            <a:r>
              <a:rPr lang="es-CR" baseline="0" dirty="0"/>
              <a:t>–</a:t>
            </a:r>
            <a:r>
              <a:rPr lang="es-CR" baseline="0" dirty="0" err="1"/>
              <a:t>We</a:t>
            </a:r>
            <a:r>
              <a:rPr lang="es-CR" baseline="0" dirty="0"/>
              <a:t> </a:t>
            </a:r>
            <a:r>
              <a:rPr lang="es-CR" baseline="0" dirty="0" err="1"/>
              <a:t>will</a:t>
            </a:r>
            <a:r>
              <a:rPr lang="es-CR" baseline="0" dirty="0"/>
              <a:t> </a:t>
            </a:r>
            <a:r>
              <a:rPr lang="es-CR" baseline="0" dirty="0" err="1"/>
              <a:t>send</a:t>
            </a:r>
            <a:r>
              <a:rPr lang="es-CR" baseline="0" dirty="0"/>
              <a:t> </a:t>
            </a:r>
            <a:r>
              <a:rPr lang="es-CR" baseline="0" dirty="0" err="1"/>
              <a:t>forms</a:t>
            </a:r>
            <a:r>
              <a:rPr lang="es-CR" baseline="0" dirty="0"/>
              <a:t> </a:t>
            </a:r>
            <a:r>
              <a:rPr lang="es-CR" baseline="0" dirty="0" err="1"/>
              <a:t>to</a:t>
            </a:r>
            <a:r>
              <a:rPr lang="es-CR" baseline="0" dirty="0"/>
              <a:t> </a:t>
            </a:r>
            <a:r>
              <a:rPr lang="es-CR" baseline="0" dirty="0" err="1"/>
              <a:t>you</a:t>
            </a:r>
            <a:r>
              <a:rPr lang="es-CR" baseline="0" dirty="0"/>
              <a:t> in </a:t>
            </a:r>
            <a:r>
              <a:rPr lang="es-CR" baseline="0" dirty="0" err="1"/>
              <a:t>order</a:t>
            </a:r>
            <a:r>
              <a:rPr lang="es-CR" baseline="0" dirty="0"/>
              <a:t> </a:t>
            </a:r>
            <a:r>
              <a:rPr lang="es-CR" baseline="0" dirty="0" err="1"/>
              <a:t>to</a:t>
            </a:r>
            <a:r>
              <a:rPr lang="es-CR" baseline="0" dirty="0"/>
              <a:t> </a:t>
            </a:r>
            <a:r>
              <a:rPr lang="es-CR" baseline="0" dirty="0" err="1"/>
              <a:t>accomodate</a:t>
            </a:r>
            <a:r>
              <a:rPr lang="es-CR" baseline="0" dirty="0"/>
              <a:t> </a:t>
            </a:r>
            <a:r>
              <a:rPr lang="es-CR" baseline="0" dirty="0" err="1"/>
              <a:t>your</a:t>
            </a:r>
            <a:r>
              <a:rPr lang="es-CR" baseline="0" dirty="0"/>
              <a:t> </a:t>
            </a:r>
            <a:r>
              <a:rPr lang="es-CR" baseline="0" dirty="0" err="1"/>
              <a:t>restrictions</a:t>
            </a:r>
            <a:r>
              <a:rPr lang="es-CR" baseline="0" dirty="0"/>
              <a:t> </a:t>
            </a:r>
            <a:r>
              <a:rPr lang="es-CR" baseline="0" dirty="0" err="1"/>
              <a:t>if</a:t>
            </a:r>
            <a:r>
              <a:rPr lang="es-CR" baseline="0" dirty="0"/>
              <a:t> </a:t>
            </a:r>
            <a:r>
              <a:rPr lang="es-CR" baseline="0" dirty="0" err="1"/>
              <a:t>you</a:t>
            </a:r>
            <a:r>
              <a:rPr lang="es-CR" baseline="0" dirty="0"/>
              <a:t> </a:t>
            </a:r>
            <a:r>
              <a:rPr lang="es-CR" baseline="0" dirty="0" err="1"/>
              <a:t>have</a:t>
            </a:r>
            <a:r>
              <a:rPr lang="es-CR" baseline="0" dirty="0"/>
              <a:t> </a:t>
            </a:r>
            <a:r>
              <a:rPr lang="es-CR" baseline="0" dirty="0" err="1"/>
              <a:t>any</a:t>
            </a:r>
            <a:r>
              <a:rPr lang="es-CR" baseline="0" dirty="0"/>
              <a:t>. </a:t>
            </a:r>
            <a:r>
              <a:rPr lang="es-CR" baseline="0" dirty="0" err="1"/>
              <a:t>Three</a:t>
            </a:r>
            <a:r>
              <a:rPr lang="es-CR" baseline="0" dirty="0"/>
              <a:t> </a:t>
            </a:r>
            <a:r>
              <a:rPr lang="es-CR" baseline="0" dirty="0" err="1"/>
              <a:t>daily</a:t>
            </a:r>
            <a:r>
              <a:rPr lang="es-CR" baseline="0" dirty="0"/>
              <a:t> </a:t>
            </a:r>
            <a:r>
              <a:rPr lang="es-CR" baseline="0" dirty="0" err="1"/>
              <a:t>meals</a:t>
            </a:r>
            <a:r>
              <a:rPr lang="es-CR" baseline="0" dirty="0"/>
              <a:t> are </a:t>
            </a:r>
            <a:r>
              <a:rPr lang="es-CR" baseline="0" dirty="0" err="1"/>
              <a:t>included</a:t>
            </a:r>
            <a:r>
              <a:rPr lang="es-CR" baseline="0" dirty="0"/>
              <a:t> in </a:t>
            </a:r>
            <a:r>
              <a:rPr lang="es-CR" baseline="0" dirty="0" err="1"/>
              <a:t>the</a:t>
            </a:r>
            <a:r>
              <a:rPr lang="es-CR" baseline="0" dirty="0"/>
              <a:t> </a:t>
            </a:r>
            <a:r>
              <a:rPr lang="es-CR" baseline="0" dirty="0" err="1"/>
              <a:t>program</a:t>
            </a:r>
            <a:r>
              <a:rPr lang="es-CR" baseline="0" dirty="0"/>
              <a:t> </a:t>
            </a:r>
            <a:r>
              <a:rPr lang="es-CR" baseline="0" dirty="0" err="1"/>
              <a:t>cost</a:t>
            </a:r>
            <a:r>
              <a:rPr lang="es-CR" baseline="0" dirty="0"/>
              <a:t>.</a:t>
            </a:r>
            <a:endParaRPr lang="en-US" dirty="0"/>
          </a:p>
        </p:txBody>
      </p:sp>
    </p:spTree>
    <p:extLst>
      <p:ext uri="{BB962C8B-B14F-4D97-AF65-F5344CB8AC3E}">
        <p14:creationId xmlns:p14="http://schemas.microsoft.com/office/powerpoint/2010/main" val="373461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dirty="0"/>
              <a:t>Ale: </a:t>
            </a:r>
            <a:r>
              <a:rPr lang="es-CR" dirty="0" err="1"/>
              <a:t>The</a:t>
            </a:r>
            <a:r>
              <a:rPr lang="es-CR" dirty="0"/>
              <a:t> </a:t>
            </a:r>
            <a:r>
              <a:rPr lang="es-CR" dirty="0" err="1"/>
              <a:t>main</a:t>
            </a:r>
            <a:r>
              <a:rPr lang="es-CR" dirty="0"/>
              <a:t> </a:t>
            </a:r>
            <a:r>
              <a:rPr lang="es-CR" dirty="0" err="1"/>
              <a:t>road</a:t>
            </a:r>
            <a:r>
              <a:rPr lang="es-CR" dirty="0"/>
              <a:t> </a:t>
            </a:r>
            <a:r>
              <a:rPr lang="es-CR" dirty="0" err="1"/>
              <a:t>travels</a:t>
            </a:r>
            <a:r>
              <a:rPr lang="es-CR" dirty="0"/>
              <a:t> </a:t>
            </a:r>
            <a:r>
              <a:rPr lang="es-CR" dirty="0" err="1"/>
              <a:t>from</a:t>
            </a:r>
            <a:r>
              <a:rPr lang="es-CR" dirty="0"/>
              <a:t> Santa Elena </a:t>
            </a:r>
            <a:r>
              <a:rPr lang="es-CR" dirty="0" err="1"/>
              <a:t>downtown</a:t>
            </a:r>
            <a:r>
              <a:rPr lang="es-CR" dirty="0"/>
              <a:t>, </a:t>
            </a:r>
            <a:r>
              <a:rPr lang="es-CR" dirty="0" err="1"/>
              <a:t>through</a:t>
            </a:r>
            <a:r>
              <a:rPr lang="es-CR" dirty="0"/>
              <a:t> Cerro Plano and</a:t>
            </a:r>
            <a:r>
              <a:rPr lang="es-CR" baseline="0" dirty="0"/>
              <a:t> Monteverde, and </a:t>
            </a:r>
            <a:r>
              <a:rPr lang="es-CR" baseline="0" dirty="0" err="1"/>
              <a:t>past</a:t>
            </a:r>
            <a:r>
              <a:rPr lang="es-CR" baseline="0" dirty="0"/>
              <a:t> </a:t>
            </a:r>
            <a:r>
              <a:rPr lang="es-CR" baseline="0" dirty="0" err="1"/>
              <a:t>the</a:t>
            </a:r>
            <a:r>
              <a:rPr lang="es-CR" baseline="0" dirty="0"/>
              <a:t> </a:t>
            </a:r>
            <a:r>
              <a:rPr lang="es-CR" baseline="0" dirty="0" err="1"/>
              <a:t>turn</a:t>
            </a:r>
            <a:r>
              <a:rPr lang="es-CR" baseline="0" dirty="0"/>
              <a:t>-off </a:t>
            </a:r>
            <a:r>
              <a:rPr lang="es-CR" baseline="0" dirty="0" err="1"/>
              <a:t>for</a:t>
            </a:r>
            <a:r>
              <a:rPr lang="es-CR" baseline="0" dirty="0"/>
              <a:t> San Luis </a:t>
            </a:r>
            <a:r>
              <a:rPr lang="es-CR" baseline="0" dirty="0" err="1"/>
              <a:t>before</a:t>
            </a:r>
            <a:r>
              <a:rPr lang="es-CR" baseline="0" dirty="0"/>
              <a:t> </a:t>
            </a:r>
            <a:r>
              <a:rPr lang="es-CR" baseline="0" dirty="0" err="1"/>
              <a:t>ending</a:t>
            </a:r>
            <a:r>
              <a:rPr lang="es-CR" baseline="0" dirty="0"/>
              <a:t> at </a:t>
            </a:r>
            <a:r>
              <a:rPr lang="es-CR" baseline="0" dirty="0" err="1"/>
              <a:t>the</a:t>
            </a:r>
            <a:r>
              <a:rPr lang="es-CR" baseline="0" dirty="0"/>
              <a:t> Monteverde Cloud Forest Preserve.</a:t>
            </a:r>
            <a:r>
              <a:rPr lang="es-CR" dirty="0"/>
              <a:t> </a:t>
            </a:r>
          </a:p>
          <a:p>
            <a:r>
              <a:rPr lang="es-CR" dirty="0" err="1"/>
              <a:t>There</a:t>
            </a:r>
            <a:r>
              <a:rPr lang="es-CR" dirty="0"/>
              <a:t> are </a:t>
            </a:r>
            <a:r>
              <a:rPr lang="es-CR" baseline="0" dirty="0" err="1"/>
              <a:t>Sidewalks</a:t>
            </a:r>
            <a:r>
              <a:rPr lang="es-CR" baseline="0" dirty="0"/>
              <a:t> </a:t>
            </a:r>
            <a:r>
              <a:rPr lang="es-CR" baseline="0" dirty="0" err="1"/>
              <a:t>almost</a:t>
            </a:r>
            <a:r>
              <a:rPr lang="es-CR" baseline="0" dirty="0"/>
              <a:t> </a:t>
            </a:r>
            <a:r>
              <a:rPr lang="es-CR" baseline="0" dirty="0" err="1"/>
              <a:t>everywhere</a:t>
            </a:r>
            <a:r>
              <a:rPr lang="es-CR" baseline="0" dirty="0"/>
              <a:t> in </a:t>
            </a:r>
            <a:r>
              <a:rPr lang="es-CR" baseline="0" dirty="0" err="1"/>
              <a:t>the</a:t>
            </a:r>
            <a:r>
              <a:rPr lang="es-CR" baseline="0" dirty="0"/>
              <a:t> área, </a:t>
            </a:r>
            <a:r>
              <a:rPr lang="es-CR" baseline="0" dirty="0" err="1"/>
              <a:t>but</a:t>
            </a:r>
            <a:r>
              <a:rPr lang="es-CR" baseline="0" dirty="0"/>
              <a:t> in </a:t>
            </a:r>
            <a:r>
              <a:rPr lang="es-CR" baseline="0" dirty="0" err="1"/>
              <a:t>some</a:t>
            </a:r>
            <a:r>
              <a:rPr lang="es-CR" baseline="0" dirty="0"/>
              <a:t> </a:t>
            </a:r>
            <a:r>
              <a:rPr lang="es-CR" baseline="0" dirty="0" err="1"/>
              <a:t>parts</a:t>
            </a:r>
            <a:r>
              <a:rPr lang="es-CR" baseline="0" dirty="0"/>
              <a:t> </a:t>
            </a:r>
            <a:r>
              <a:rPr lang="es-CR" baseline="0" dirty="0" err="1"/>
              <a:t>there</a:t>
            </a:r>
            <a:r>
              <a:rPr lang="es-CR" baseline="0" dirty="0"/>
              <a:t> are </a:t>
            </a:r>
            <a:r>
              <a:rPr lang="es-CR" baseline="0" dirty="0" err="1"/>
              <a:t>none</a:t>
            </a:r>
            <a:r>
              <a:rPr lang="es-CR" baseline="0" dirty="0"/>
              <a:t>. So, </a:t>
            </a:r>
            <a:r>
              <a:rPr lang="es-CR" baseline="0" dirty="0" err="1"/>
              <a:t>please</a:t>
            </a:r>
            <a:r>
              <a:rPr lang="es-CR" baseline="0" dirty="0"/>
              <a:t> use </a:t>
            </a:r>
            <a:r>
              <a:rPr lang="es-CR" baseline="0" dirty="0" err="1"/>
              <a:t>the</a:t>
            </a:r>
            <a:r>
              <a:rPr lang="es-CR" baseline="0" dirty="0"/>
              <a:t> </a:t>
            </a:r>
            <a:r>
              <a:rPr lang="es-CR" baseline="0" dirty="0" err="1"/>
              <a:t>sidewalks</a:t>
            </a:r>
            <a:r>
              <a:rPr lang="es-CR" baseline="0" dirty="0"/>
              <a:t>, </a:t>
            </a:r>
            <a:r>
              <a:rPr lang="es-CR" baseline="0" dirty="0" err="1"/>
              <a:t>but</a:t>
            </a:r>
            <a:r>
              <a:rPr lang="es-CR" baseline="0" dirty="0"/>
              <a:t> </a:t>
            </a:r>
            <a:r>
              <a:rPr lang="es-CR" baseline="0" dirty="0" err="1"/>
              <a:t>if</a:t>
            </a:r>
            <a:r>
              <a:rPr lang="es-CR" baseline="0" dirty="0"/>
              <a:t> </a:t>
            </a:r>
            <a:r>
              <a:rPr lang="es-CR" baseline="0" dirty="0" err="1"/>
              <a:t>you</a:t>
            </a:r>
            <a:r>
              <a:rPr lang="es-CR" baseline="0" dirty="0"/>
              <a:t> </a:t>
            </a:r>
            <a:r>
              <a:rPr lang="es-CR" baseline="0" dirty="0" err="1"/>
              <a:t>have</a:t>
            </a:r>
            <a:r>
              <a:rPr lang="es-CR" baseline="0" dirty="0"/>
              <a:t> </a:t>
            </a:r>
            <a:r>
              <a:rPr lang="es-CR" baseline="0" dirty="0" err="1"/>
              <a:t>to</a:t>
            </a:r>
            <a:r>
              <a:rPr lang="es-CR" baseline="0" dirty="0"/>
              <a:t> </a:t>
            </a:r>
            <a:r>
              <a:rPr lang="es-CR" baseline="0" dirty="0" err="1"/>
              <a:t>walk</a:t>
            </a:r>
            <a:r>
              <a:rPr lang="es-CR" baseline="0" dirty="0"/>
              <a:t> </a:t>
            </a:r>
            <a:r>
              <a:rPr lang="es-CR" baseline="0" dirty="0" err="1"/>
              <a:t>on</a:t>
            </a:r>
            <a:r>
              <a:rPr lang="es-CR" baseline="0" dirty="0"/>
              <a:t> </a:t>
            </a:r>
            <a:r>
              <a:rPr lang="es-CR" baseline="0" dirty="0" err="1"/>
              <a:t>the</a:t>
            </a:r>
            <a:r>
              <a:rPr lang="es-CR" baseline="0" dirty="0"/>
              <a:t> </a:t>
            </a:r>
            <a:r>
              <a:rPr lang="es-CR" baseline="0" dirty="0" err="1"/>
              <a:t>road</a:t>
            </a:r>
            <a:r>
              <a:rPr lang="es-CR" baseline="0" dirty="0"/>
              <a:t>, </a:t>
            </a:r>
            <a:r>
              <a:rPr lang="es-CR" baseline="0" dirty="0" err="1"/>
              <a:t>walk</a:t>
            </a:r>
            <a:r>
              <a:rPr lang="es-CR" baseline="0" dirty="0"/>
              <a:t> </a:t>
            </a:r>
            <a:r>
              <a:rPr lang="es-CR" baseline="0" dirty="0" err="1"/>
              <a:t>carefully</a:t>
            </a:r>
            <a:r>
              <a:rPr lang="es-CR" baseline="0" dirty="0"/>
              <a:t>, and </a:t>
            </a:r>
            <a:r>
              <a:rPr lang="es-CR" baseline="0" dirty="0" err="1"/>
              <a:t>defensively</a:t>
            </a:r>
            <a:r>
              <a:rPr lang="es-CR" baseline="0" dirty="0"/>
              <a:t> and </a:t>
            </a:r>
            <a:r>
              <a:rPr lang="es-CR" baseline="0" dirty="0" err="1"/>
              <a:t>always</a:t>
            </a:r>
            <a:r>
              <a:rPr lang="es-CR" baseline="0" dirty="0"/>
              <a:t> </a:t>
            </a:r>
            <a:r>
              <a:rPr lang="es-CR" baseline="0" dirty="0" err="1"/>
              <a:t>carry</a:t>
            </a:r>
            <a:r>
              <a:rPr lang="es-CR" baseline="0" dirty="0"/>
              <a:t> a </a:t>
            </a:r>
            <a:r>
              <a:rPr lang="es-CR" baseline="0" dirty="0" err="1"/>
              <a:t>flashlight</a:t>
            </a:r>
            <a:r>
              <a:rPr lang="es-CR" baseline="0" dirty="0"/>
              <a:t> </a:t>
            </a:r>
            <a:r>
              <a:rPr lang="es-CR" baseline="0" dirty="0" err="1"/>
              <a:t>when</a:t>
            </a:r>
            <a:r>
              <a:rPr lang="es-CR" baseline="0" dirty="0"/>
              <a:t> </a:t>
            </a:r>
            <a:r>
              <a:rPr lang="es-CR" baseline="0" dirty="0" err="1"/>
              <a:t>walking</a:t>
            </a:r>
            <a:r>
              <a:rPr lang="es-CR" baseline="0" dirty="0"/>
              <a:t> at </a:t>
            </a:r>
            <a:r>
              <a:rPr lang="es-CR" baseline="0" dirty="0" err="1"/>
              <a:t>dusk</a:t>
            </a:r>
            <a:r>
              <a:rPr lang="es-CR" baseline="0" dirty="0"/>
              <a:t> </a:t>
            </a:r>
            <a:r>
              <a:rPr lang="es-CR" baseline="0" dirty="0" err="1"/>
              <a:t>or</a:t>
            </a:r>
            <a:r>
              <a:rPr lang="es-CR" baseline="0" dirty="0"/>
              <a:t> in </a:t>
            </a:r>
            <a:r>
              <a:rPr lang="es-CR" baseline="0" dirty="0" err="1"/>
              <a:t>the</a:t>
            </a:r>
            <a:r>
              <a:rPr lang="es-CR" baseline="0" dirty="0"/>
              <a:t> </a:t>
            </a:r>
            <a:r>
              <a:rPr lang="es-CR" baseline="0" dirty="0" err="1"/>
              <a:t>dark</a:t>
            </a:r>
            <a:r>
              <a:rPr lang="es-CR" baseline="0" dirty="0"/>
              <a:t>. </a:t>
            </a:r>
          </a:p>
          <a:p>
            <a:r>
              <a:rPr lang="es-CR" baseline="0" dirty="0" err="1"/>
              <a:t>There</a:t>
            </a:r>
            <a:r>
              <a:rPr lang="es-CR" baseline="0" dirty="0"/>
              <a:t> </a:t>
            </a:r>
            <a:r>
              <a:rPr lang="es-CR" baseline="0" dirty="0" err="1"/>
              <a:t>is</a:t>
            </a:r>
            <a:r>
              <a:rPr lang="es-CR" baseline="0" dirty="0"/>
              <a:t> a local </a:t>
            </a:r>
            <a:r>
              <a:rPr lang="es-CR" baseline="0" dirty="0" err="1"/>
              <a:t>public</a:t>
            </a:r>
            <a:r>
              <a:rPr lang="es-CR" baseline="0" dirty="0"/>
              <a:t> bus </a:t>
            </a:r>
            <a:r>
              <a:rPr lang="es-CR" baseline="0" dirty="0" err="1"/>
              <a:t>service</a:t>
            </a:r>
            <a:r>
              <a:rPr lang="es-CR" baseline="0" dirty="0"/>
              <a:t>, </a:t>
            </a:r>
            <a:r>
              <a:rPr lang="es-CR" baseline="0" dirty="0" err="1"/>
              <a:t>with</a:t>
            </a:r>
            <a:r>
              <a:rPr lang="es-CR" baseline="0" dirty="0"/>
              <a:t> </a:t>
            </a:r>
            <a:r>
              <a:rPr lang="es-CR" baseline="0" dirty="0" err="1"/>
              <a:t>limited</a:t>
            </a:r>
            <a:r>
              <a:rPr lang="es-CR" baseline="0" dirty="0"/>
              <a:t> </a:t>
            </a:r>
            <a:r>
              <a:rPr lang="es-CR" baseline="0" dirty="0" err="1"/>
              <a:t>schedule</a:t>
            </a:r>
            <a:r>
              <a:rPr lang="es-CR" baseline="0" dirty="0"/>
              <a:t>. </a:t>
            </a:r>
            <a:r>
              <a:rPr lang="es-CR" baseline="0" dirty="0" err="1"/>
              <a:t>When</a:t>
            </a:r>
            <a:r>
              <a:rPr lang="es-CR" baseline="0" dirty="0"/>
              <a:t> </a:t>
            </a:r>
            <a:r>
              <a:rPr lang="es-CR" baseline="0" dirty="0" err="1"/>
              <a:t>you</a:t>
            </a:r>
            <a:r>
              <a:rPr lang="es-CR" baseline="0" dirty="0"/>
              <a:t> are </a:t>
            </a:r>
            <a:r>
              <a:rPr lang="es-CR" baseline="0" dirty="0" err="1"/>
              <a:t>here</a:t>
            </a:r>
            <a:r>
              <a:rPr lang="es-CR" baseline="0" dirty="0"/>
              <a:t>, </a:t>
            </a:r>
            <a:r>
              <a:rPr lang="es-CR" baseline="0" dirty="0" err="1"/>
              <a:t>you</a:t>
            </a:r>
            <a:r>
              <a:rPr lang="es-CR" baseline="0" dirty="0"/>
              <a:t> can </a:t>
            </a:r>
            <a:r>
              <a:rPr lang="es-CR" baseline="0" dirty="0" err="1"/>
              <a:t>check</a:t>
            </a:r>
            <a:r>
              <a:rPr lang="es-CR" baseline="0" dirty="0"/>
              <a:t> </a:t>
            </a:r>
            <a:r>
              <a:rPr lang="es-CR" baseline="0" dirty="0" err="1"/>
              <a:t>the</a:t>
            </a:r>
            <a:r>
              <a:rPr lang="es-CR" baseline="0" dirty="0"/>
              <a:t> Schedule at </a:t>
            </a:r>
            <a:r>
              <a:rPr lang="es-CR" baseline="0" dirty="0" err="1"/>
              <a:t>the</a:t>
            </a:r>
            <a:r>
              <a:rPr lang="es-CR" baseline="0" dirty="0"/>
              <a:t> </a:t>
            </a:r>
            <a:r>
              <a:rPr lang="es-CR" baseline="0" dirty="0" err="1"/>
              <a:t>reception</a:t>
            </a:r>
            <a:r>
              <a:rPr lang="es-CR" baseline="0" dirty="0"/>
              <a:t> </a:t>
            </a:r>
            <a:r>
              <a:rPr lang="es-CR" baseline="0" dirty="0" err="1"/>
              <a:t>or</a:t>
            </a:r>
            <a:r>
              <a:rPr lang="es-CR" baseline="0" dirty="0"/>
              <a:t> </a:t>
            </a:r>
            <a:r>
              <a:rPr lang="es-CR" baseline="0" dirty="0" err="1"/>
              <a:t>with</a:t>
            </a:r>
            <a:r>
              <a:rPr lang="es-CR" baseline="0" dirty="0"/>
              <a:t> </a:t>
            </a:r>
            <a:r>
              <a:rPr lang="es-CR" baseline="0" dirty="0" err="1"/>
              <a:t>the</a:t>
            </a:r>
            <a:r>
              <a:rPr lang="es-CR" baseline="0" dirty="0"/>
              <a:t> </a:t>
            </a:r>
            <a:r>
              <a:rPr lang="es-CR" baseline="0" dirty="0" err="1"/>
              <a:t>program</a:t>
            </a:r>
            <a:r>
              <a:rPr lang="es-CR" baseline="0" dirty="0"/>
              <a:t> </a:t>
            </a:r>
            <a:r>
              <a:rPr lang="es-CR" baseline="0" dirty="0" err="1"/>
              <a:t>coordinator</a:t>
            </a:r>
            <a:r>
              <a:rPr lang="es-CR" baseline="0" dirty="0"/>
              <a:t>.			</a:t>
            </a:r>
            <a:br>
              <a:rPr lang="es-CR" baseline="0" dirty="0">
                <a:cs typeface="+mj-lt"/>
              </a:rPr>
            </a:br>
            <a:r>
              <a:rPr lang="es-CR" baseline="0" dirty="0" err="1"/>
              <a:t>Official</a:t>
            </a:r>
            <a:r>
              <a:rPr lang="es-CR" baseline="0" dirty="0"/>
              <a:t> taxis are </a:t>
            </a:r>
            <a:r>
              <a:rPr lang="es-CR" baseline="0" dirty="0" err="1"/>
              <a:t>available</a:t>
            </a:r>
            <a:r>
              <a:rPr lang="es-CR" baseline="0" dirty="0"/>
              <a:t> </a:t>
            </a:r>
            <a:r>
              <a:rPr lang="es-CR" baseline="0" dirty="0" err="1"/>
              <a:t>from</a:t>
            </a:r>
            <a:r>
              <a:rPr lang="es-CR" baseline="0" dirty="0"/>
              <a:t> 5:30 am </a:t>
            </a:r>
            <a:r>
              <a:rPr lang="es-CR" baseline="0" dirty="0" err="1"/>
              <a:t>to</a:t>
            </a:r>
            <a:r>
              <a:rPr lang="es-CR" baseline="0" dirty="0"/>
              <a:t> 10:00 pm., </a:t>
            </a:r>
            <a:r>
              <a:rPr lang="es-CR" baseline="0" dirty="0" err="1"/>
              <a:t>but</a:t>
            </a:r>
            <a:r>
              <a:rPr lang="es-CR" baseline="0" dirty="0"/>
              <a:t> </a:t>
            </a:r>
            <a:r>
              <a:rPr lang="es-CR" baseline="0" dirty="0" err="1"/>
              <a:t>mostly</a:t>
            </a:r>
            <a:r>
              <a:rPr lang="es-CR" baseline="0" dirty="0"/>
              <a:t> </a:t>
            </a:r>
            <a:r>
              <a:rPr lang="es-CR" baseline="0" dirty="0" err="1"/>
              <a:t>you</a:t>
            </a:r>
            <a:r>
              <a:rPr lang="es-CR" baseline="0" dirty="0"/>
              <a:t> </a:t>
            </a:r>
            <a:r>
              <a:rPr lang="es-CR" baseline="0" dirty="0" err="1"/>
              <a:t>will</a:t>
            </a:r>
            <a:r>
              <a:rPr lang="es-CR" baseline="0" dirty="0"/>
              <a:t> </a:t>
            </a:r>
            <a:r>
              <a:rPr lang="es-CR" baseline="0" dirty="0" err="1"/>
              <a:t>walk</a:t>
            </a:r>
            <a:r>
              <a:rPr lang="es-CR" baseline="0" dirty="0"/>
              <a:t> </a:t>
            </a:r>
            <a:r>
              <a:rPr lang="es-CR" baseline="0" dirty="0" err="1"/>
              <a:t>between</a:t>
            </a:r>
            <a:r>
              <a:rPr lang="es-CR" baseline="0" dirty="0"/>
              <a:t> MVI and </a:t>
            </a:r>
            <a:r>
              <a:rPr lang="es-CR" baseline="0" dirty="0" err="1"/>
              <a:t>homestaySome</a:t>
            </a:r>
            <a:r>
              <a:rPr lang="es-CR" baseline="0" dirty="0"/>
              <a:t> </a:t>
            </a:r>
            <a:r>
              <a:rPr lang="es-CR" baseline="0" dirty="0" err="1"/>
              <a:t>transfers</a:t>
            </a:r>
            <a:r>
              <a:rPr lang="es-CR" baseline="0" dirty="0"/>
              <a:t> </a:t>
            </a:r>
            <a:r>
              <a:rPr lang="es-CR" baseline="0" dirty="0" err="1"/>
              <a:t>could</a:t>
            </a:r>
            <a:r>
              <a:rPr lang="es-CR" baseline="0" dirty="0"/>
              <a:t> be </a:t>
            </a:r>
            <a:r>
              <a:rPr lang="es-CR" baseline="0" dirty="0" err="1"/>
              <a:t>included</a:t>
            </a:r>
            <a:r>
              <a:rPr lang="es-CR" baseline="0" dirty="0"/>
              <a:t> in Monteverde</a:t>
            </a:r>
            <a:endParaRPr lang="en-US" dirty="0"/>
          </a:p>
        </p:txBody>
      </p:sp>
    </p:spTree>
    <p:extLst>
      <p:ext uri="{BB962C8B-B14F-4D97-AF65-F5344CB8AC3E}">
        <p14:creationId xmlns:p14="http://schemas.microsoft.com/office/powerpoint/2010/main" val="3280453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can take a lot of time if there are more than a few interested students. You may want to consider setting up multiple rooms if there are more than 10 or so participants. The PIs can go into the different rooms to moderate the discussion.</a:t>
            </a:r>
          </a:p>
          <a:p>
            <a:pPr marL="0" lvl="0" indent="0" algn="l" rtl="0">
              <a:spcBef>
                <a:spcPts val="0"/>
              </a:spcBef>
              <a:spcAft>
                <a:spcPts val="0"/>
              </a:spcAft>
              <a:buNone/>
            </a:pPr>
            <a:endParaRPr dirty="0"/>
          </a:p>
        </p:txBody>
      </p:sp>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f8d82c6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f8d82c6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0"/>
          <p:cNvSpPr>
            <a:spLocks noGrp="1"/>
          </p:cNvSpPr>
          <p:nvPr>
            <p:ph type="pic" idx="2"/>
          </p:nvPr>
        </p:nvSpPr>
        <p:spPr>
          <a:xfrm>
            <a:off x="5183188" y="987425"/>
            <a:ext cx="6172200" cy="4873625"/>
          </a:xfrm>
          <a:prstGeom prst="rect">
            <a:avLst/>
          </a:prstGeom>
          <a:noFill/>
          <a:ln>
            <a:noFill/>
          </a:ln>
        </p:spPr>
      </p:sp>
      <p:sp>
        <p:nvSpPr>
          <p:cNvPr id="77" name="Google Shape;77;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mp; Photo">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xfrm>
            <a:off x="11645586" y="6321652"/>
            <a:ext cx="546415" cy="420425"/>
          </a:xfrm>
          <a:prstGeom prst="rect">
            <a:avLst/>
          </a:prstGeom>
        </p:spPr>
        <p:txBody>
          <a:bodyPr wrap="square"/>
          <a:lstStyle/>
          <a:p>
            <a:fld id="{86CB4B4D-7CA3-9044-876B-883B54F8677D}" type="slidenum">
              <a:t>‹#›</a:t>
            </a:fld>
            <a:endParaRPr/>
          </a:p>
        </p:txBody>
      </p:sp>
      <p:sp>
        <p:nvSpPr>
          <p:cNvPr id="9" name="Text Placeholder 2">
            <a:extLst>
              <a:ext uri="{FF2B5EF4-FFF2-40B4-BE49-F238E27FC236}">
                <a16:creationId xmlns:a16="http://schemas.microsoft.com/office/drawing/2014/main" id="{4D825243-3E30-C44D-9360-7399BE4E2FC7}"/>
              </a:ext>
            </a:extLst>
          </p:cNvPr>
          <p:cNvSpPr>
            <a:spLocks noGrp="1"/>
          </p:cNvSpPr>
          <p:nvPr>
            <p:ph type="body" sz="quarter" idx="14"/>
          </p:nvPr>
        </p:nvSpPr>
        <p:spPr>
          <a:xfrm>
            <a:off x="754962" y="1494505"/>
            <a:ext cx="4464738" cy="3942556"/>
          </a:xfrm>
        </p:spPr>
        <p:txBody>
          <a:bodyPr>
            <a:normAutofit/>
          </a:bodyPr>
          <a:lstStyle>
            <a:lvl1pPr>
              <a:defRPr sz="1950" b="0" i="0">
                <a:latin typeface="Calibri" panose="020F0502020204030204" pitchFamily="34" charset="0"/>
                <a:cs typeface="Calibri" panose="020F0502020204030204" pitchFamily="34" charset="0"/>
              </a:defRPr>
            </a:lvl1pPr>
          </a:lstStyle>
          <a:p>
            <a:pPr lvl="0"/>
            <a:r>
              <a:rPr lang="en-US"/>
              <a:t>Click to edit Master text styles</a:t>
            </a:r>
          </a:p>
        </p:txBody>
      </p:sp>
      <p:sp>
        <p:nvSpPr>
          <p:cNvPr id="12" name="Image">
            <a:extLst>
              <a:ext uri="{FF2B5EF4-FFF2-40B4-BE49-F238E27FC236}">
                <a16:creationId xmlns:a16="http://schemas.microsoft.com/office/drawing/2014/main" id="{2F716B5C-CFDC-8C4C-A1C8-7F82321105B2}"/>
              </a:ext>
            </a:extLst>
          </p:cNvPr>
          <p:cNvSpPr>
            <a:spLocks noGrp="1"/>
          </p:cNvSpPr>
          <p:nvPr>
            <p:ph type="pic" sz="half" idx="15"/>
          </p:nvPr>
        </p:nvSpPr>
        <p:spPr>
          <a:xfrm>
            <a:off x="5702300" y="749300"/>
            <a:ext cx="3684050" cy="4687761"/>
          </a:xfrm>
          <a:prstGeom prst="rect">
            <a:avLst/>
          </a:prstGeom>
          <a:ln w="12700"/>
        </p:spPr>
        <p:txBody>
          <a:bodyPr tIns="45719" bIns="45719">
            <a:noAutofit/>
          </a:bodyPr>
          <a:lstStyle>
            <a:lvl1pPr>
              <a:defRPr>
                <a:latin typeface="Calibri" panose="020F0502020204030204" pitchFamily="34" charset="0"/>
                <a:cs typeface="Calibri" panose="020F0502020204030204" pitchFamily="34" charset="0"/>
              </a:defRPr>
            </a:lvl1pPr>
          </a:lstStyle>
          <a:p>
            <a:r>
              <a:rPr lang="en-US"/>
              <a:t>Click icon to add picture</a:t>
            </a:r>
            <a:endParaRPr/>
          </a:p>
        </p:txBody>
      </p:sp>
      <p:sp>
        <p:nvSpPr>
          <p:cNvPr id="6" name="Title Text">
            <a:extLst>
              <a:ext uri="{FF2B5EF4-FFF2-40B4-BE49-F238E27FC236}">
                <a16:creationId xmlns:a16="http://schemas.microsoft.com/office/drawing/2014/main" id="{7C8FBF36-FE95-8D4E-A2DF-072E0B3F7C93}"/>
              </a:ext>
            </a:extLst>
          </p:cNvPr>
          <p:cNvSpPr txBox="1">
            <a:spLocks noGrp="1"/>
          </p:cNvSpPr>
          <p:nvPr>
            <p:ph type="body" sz="quarter" idx="16"/>
          </p:nvPr>
        </p:nvSpPr>
        <p:spPr>
          <a:xfrm>
            <a:off x="754962" y="698268"/>
            <a:ext cx="4229633" cy="782089"/>
          </a:xfrm>
          <a:prstGeom prst="rect">
            <a:avLst/>
          </a:prstGeom>
        </p:spPr>
        <p:txBody>
          <a:bodyPr lIns="50800" tIns="50800" rIns="50800" bIns="50800" anchor="ctr">
            <a:normAutofit/>
          </a:bodyPr>
          <a:lstStyle>
            <a:lvl1pPr marL="0" indent="0" algn="l">
              <a:spcBef>
                <a:spcPts val="0"/>
              </a:spcBef>
              <a:buClrTx/>
              <a:buSzTx/>
              <a:buNone/>
              <a:defRPr sz="3100" b="0" i="0">
                <a:solidFill>
                  <a:srgbClr val="4D4B4B">
                    <a:alpha val="70000"/>
                  </a:srgbClr>
                </a:solidFill>
                <a:latin typeface="Calibri" panose="020F0502020204030204" pitchFamily="34" charset="0"/>
                <a:ea typeface="+mn-ea"/>
                <a:cs typeface="Calibri" panose="020F0502020204030204" pitchFamily="34" charset="0"/>
                <a:sym typeface="Futura Bold"/>
              </a:defRPr>
            </a:lvl1pPr>
          </a:lstStyle>
          <a:p>
            <a:pPr lvl="0"/>
            <a:r>
              <a:rPr lang="en-US"/>
              <a:t>Click to edit Master text styles</a:t>
            </a:r>
          </a:p>
        </p:txBody>
      </p:sp>
    </p:spTree>
    <p:extLst>
      <p:ext uri="{BB962C8B-B14F-4D97-AF65-F5344CB8AC3E}">
        <p14:creationId xmlns:p14="http://schemas.microsoft.com/office/powerpoint/2010/main" val="368612742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hoto &amp; Bullets">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xfrm>
            <a:off x="11711449" y="6368386"/>
            <a:ext cx="411331" cy="400109"/>
          </a:xfrm>
          <a:prstGeom prst="rect">
            <a:avLst/>
          </a:prstGeom>
        </p:spPr>
        <p:txBody>
          <a:bodyPr/>
          <a:lstStyle>
            <a:lvl1pPr>
              <a:defRPr b="0" i="0">
                <a:latin typeface="Futura PT Medium" panose="020B0502020204020303" pitchFamily="34" charset="77"/>
              </a:defRPr>
            </a:lvl1pPr>
          </a:lstStyle>
          <a:p>
            <a:fld id="{86CB4B4D-7CA3-9044-876B-883B54F8677D}" type="slidenum">
              <a:rPr lang="en-US" smtClean="0"/>
              <a:pPr/>
              <a:t>‹#›</a:t>
            </a:fld>
            <a:endParaRPr lang="en-US"/>
          </a:p>
        </p:txBody>
      </p:sp>
      <p:sp>
        <p:nvSpPr>
          <p:cNvPr id="92" name="Title Text"/>
          <p:cNvSpPr txBox="1">
            <a:spLocks noGrp="1"/>
          </p:cNvSpPr>
          <p:nvPr>
            <p:ph type="body" sz="quarter" idx="14"/>
          </p:nvPr>
        </p:nvSpPr>
        <p:spPr>
          <a:xfrm>
            <a:off x="754962" y="495300"/>
            <a:ext cx="8645562" cy="1143000"/>
          </a:xfrm>
          <a:prstGeom prst="rect">
            <a:avLst/>
          </a:prstGeom>
        </p:spPr>
        <p:txBody>
          <a:bodyPr lIns="50800" tIns="50800" rIns="50800" bIns="50800" anchor="ctr">
            <a:normAutofit/>
          </a:bodyPr>
          <a:lstStyle>
            <a:lvl1pPr marL="0" indent="0" algn="l">
              <a:spcBef>
                <a:spcPts val="0"/>
              </a:spcBef>
              <a:buClrTx/>
              <a:buSzTx/>
              <a:buNone/>
              <a:defRPr sz="5000" b="0" i="0">
                <a:solidFill>
                  <a:srgbClr val="4D4B4B">
                    <a:alpha val="70000"/>
                  </a:srgbClr>
                </a:solidFill>
                <a:latin typeface="Calibri" panose="020F0502020204030204" pitchFamily="34" charset="0"/>
                <a:ea typeface="+mn-ea"/>
                <a:cs typeface="+mj-cs"/>
                <a:sym typeface="Futura Bold"/>
              </a:defRPr>
            </a:lvl1pPr>
          </a:lstStyle>
          <a:p>
            <a:pPr lvl="0"/>
            <a:r>
              <a:rPr lang="en-US"/>
              <a:t>Click to edit Master text styles</a:t>
            </a:r>
          </a:p>
        </p:txBody>
      </p:sp>
      <p:sp>
        <p:nvSpPr>
          <p:cNvPr id="93" name="Body Level One…"/>
          <p:cNvSpPr txBox="1">
            <a:spLocks noGrp="1"/>
          </p:cNvSpPr>
          <p:nvPr>
            <p:ph type="body" sz="quarter" idx="15"/>
          </p:nvPr>
        </p:nvSpPr>
        <p:spPr>
          <a:xfrm>
            <a:off x="754962" y="1768074"/>
            <a:ext cx="8645562" cy="3888784"/>
          </a:xfrm>
          <a:prstGeom prst="rect">
            <a:avLst/>
          </a:prstGeom>
        </p:spPr>
        <p:txBody>
          <a:bodyPr lIns="50800" tIns="50800" rIns="50800" bIns="50800">
            <a:normAutofit/>
          </a:bodyPr>
          <a:lstStyle>
            <a:lvl1pPr marL="0" indent="0">
              <a:spcBef>
                <a:spcPts val="2250"/>
              </a:spcBef>
              <a:buClr>
                <a:srgbClr val="FFFFFF"/>
              </a:buClr>
              <a:buSzPct val="125000"/>
              <a:buFontTx/>
              <a:buNone/>
              <a:defRPr sz="2400" b="0" i="0">
                <a:latin typeface="Calibri" panose="020F0502020204030204" pitchFamily="34" charset="0"/>
                <a:cs typeface="Calibri" panose="020F0502020204030204" pitchFamily="34" charset="0"/>
              </a:defRPr>
            </a:lvl1pPr>
            <a:lvl2pPr marL="279400" indent="0">
              <a:spcBef>
                <a:spcPts val="2250"/>
              </a:spcBef>
              <a:buClr>
                <a:srgbClr val="FFFFFF"/>
              </a:buClr>
              <a:buSzPct val="125000"/>
              <a:buFontTx/>
              <a:buNone/>
              <a:defRPr sz="2400" b="0" i="0">
                <a:latin typeface="Century Gothic" panose="020B0502020202020204" pitchFamily="34" charset="0"/>
              </a:defRPr>
            </a:lvl2pPr>
            <a:lvl3pPr marL="558800" indent="0">
              <a:spcBef>
                <a:spcPts val="2250"/>
              </a:spcBef>
              <a:buClr>
                <a:srgbClr val="FFFFFF"/>
              </a:buClr>
              <a:buSzPct val="125000"/>
              <a:buFontTx/>
              <a:buNone/>
              <a:defRPr sz="2400" b="0" i="0">
                <a:latin typeface="Century Gothic" panose="020B0502020202020204" pitchFamily="34" charset="0"/>
              </a:defRPr>
            </a:lvl3pPr>
            <a:lvl4pPr marL="838200" indent="0">
              <a:spcBef>
                <a:spcPts val="2250"/>
              </a:spcBef>
              <a:buClr>
                <a:srgbClr val="FFFFFF"/>
              </a:buClr>
              <a:buSzPct val="125000"/>
              <a:buFontTx/>
              <a:buNone/>
              <a:defRPr sz="2400" b="0" i="0">
                <a:latin typeface="Century Gothic" panose="020B0502020202020204" pitchFamily="34" charset="0"/>
              </a:defRPr>
            </a:lvl4pPr>
            <a:lvl5pPr marL="1117600" indent="0">
              <a:spcBef>
                <a:spcPts val="2250"/>
              </a:spcBef>
              <a:buClr>
                <a:srgbClr val="FFFFFF"/>
              </a:buClr>
              <a:buSzPct val="125000"/>
              <a:buFontTx/>
              <a:buNone/>
              <a:defRPr sz="2400" b="0" i="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18022974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 &amp; Bullets">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3" name="Body Level One…"/>
          <p:cNvSpPr txBox="1">
            <a:spLocks noGrp="1"/>
          </p:cNvSpPr>
          <p:nvPr>
            <p:ph type="body" sz="quarter" idx="15"/>
          </p:nvPr>
        </p:nvSpPr>
        <p:spPr>
          <a:xfrm>
            <a:off x="754962" y="1768074"/>
            <a:ext cx="8645562" cy="3888784"/>
          </a:xfrm>
          <a:prstGeom prst="rect">
            <a:avLst/>
          </a:prstGeom>
        </p:spPr>
        <p:txBody>
          <a:bodyPr lIns="50800" tIns="50800" rIns="50800" bIns="50800">
            <a:normAutofit/>
          </a:bodyPr>
          <a:lstStyle>
            <a:lvl1pPr marL="279400" indent="-279400">
              <a:spcBef>
                <a:spcPts val="2250"/>
              </a:spcBef>
              <a:buClr>
                <a:srgbClr val="FFFFFF"/>
              </a:buClr>
              <a:buSzPct val="125000"/>
              <a:buChar char="•"/>
              <a:defRPr sz="2400" b="0" i="0">
                <a:latin typeface="Calibri" panose="020F0502020204030204" pitchFamily="34" charset="0"/>
                <a:cs typeface="Calibri" panose="020F0502020204030204" pitchFamily="34" charset="0"/>
              </a:defRPr>
            </a:lvl1pPr>
            <a:lvl2pPr marL="558800" indent="-279400">
              <a:spcBef>
                <a:spcPts val="2250"/>
              </a:spcBef>
              <a:buClr>
                <a:srgbClr val="FFFFFF"/>
              </a:buClr>
              <a:buSzPct val="125000"/>
              <a:buChar char="•"/>
              <a:defRPr sz="2400" b="0" i="0">
                <a:latin typeface="Calibri" panose="020F0502020204030204" pitchFamily="34" charset="0"/>
                <a:cs typeface="Calibri" panose="020F0502020204030204" pitchFamily="34" charset="0"/>
              </a:defRPr>
            </a:lvl2pPr>
            <a:lvl3pPr marL="838200" indent="-279400">
              <a:spcBef>
                <a:spcPts val="2250"/>
              </a:spcBef>
              <a:buClr>
                <a:srgbClr val="FFFFFF"/>
              </a:buClr>
              <a:buSzPct val="125000"/>
              <a:buChar char="•"/>
              <a:defRPr sz="2400" b="0" i="0">
                <a:latin typeface="Calibri" panose="020F0502020204030204" pitchFamily="34" charset="0"/>
                <a:cs typeface="Calibri" panose="020F0502020204030204" pitchFamily="34" charset="0"/>
              </a:defRPr>
            </a:lvl3pPr>
            <a:lvl4pPr marL="1117600" indent="-279400">
              <a:spcBef>
                <a:spcPts val="2250"/>
              </a:spcBef>
              <a:buClr>
                <a:srgbClr val="FFFFFF"/>
              </a:buClr>
              <a:buSzPct val="125000"/>
              <a:buChar char="•"/>
              <a:defRPr sz="2400" b="0" i="0">
                <a:latin typeface="Calibri" panose="020F0502020204030204" pitchFamily="34" charset="0"/>
                <a:cs typeface="Calibri" panose="020F0502020204030204" pitchFamily="34" charset="0"/>
              </a:defRPr>
            </a:lvl4pPr>
            <a:lvl5pPr marL="1397000" indent="-279400">
              <a:spcBef>
                <a:spcPts val="2250"/>
              </a:spcBef>
              <a:buClr>
                <a:srgbClr val="FFFFFF"/>
              </a:buClr>
              <a:buSzPct val="125000"/>
              <a:buChar char="•"/>
              <a:defRPr sz="2400" b="0"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itle Text">
            <a:extLst>
              <a:ext uri="{FF2B5EF4-FFF2-40B4-BE49-F238E27FC236}">
                <a16:creationId xmlns:a16="http://schemas.microsoft.com/office/drawing/2014/main" id="{49A20AF9-2505-F842-B8CB-38C56859F84B}"/>
              </a:ext>
            </a:extLst>
          </p:cNvPr>
          <p:cNvSpPr txBox="1">
            <a:spLocks noGrp="1"/>
          </p:cNvSpPr>
          <p:nvPr>
            <p:ph type="body" sz="quarter" idx="14"/>
          </p:nvPr>
        </p:nvSpPr>
        <p:spPr>
          <a:xfrm>
            <a:off x="754962" y="495300"/>
            <a:ext cx="8645562" cy="1143000"/>
          </a:xfrm>
          <a:prstGeom prst="rect">
            <a:avLst/>
          </a:prstGeom>
        </p:spPr>
        <p:txBody>
          <a:bodyPr lIns="50800" tIns="50800" rIns="50800" bIns="50800" anchor="ctr">
            <a:normAutofit/>
          </a:bodyPr>
          <a:lstStyle>
            <a:lvl1pPr marL="0" indent="0" algn="l">
              <a:spcBef>
                <a:spcPts val="0"/>
              </a:spcBef>
              <a:buClrTx/>
              <a:buSzTx/>
              <a:buNone/>
              <a:defRPr sz="5000" b="0" i="0">
                <a:solidFill>
                  <a:srgbClr val="4D4B4B">
                    <a:alpha val="70000"/>
                  </a:srgbClr>
                </a:solidFill>
                <a:latin typeface="Calibri" panose="020F0502020204030204" pitchFamily="34" charset="0"/>
                <a:ea typeface="+mn-ea"/>
                <a:cs typeface="Calibri" panose="020F0502020204030204" pitchFamily="34" charset="0"/>
                <a:sym typeface="Futura Bold"/>
              </a:defRPr>
            </a:lvl1pPr>
          </a:lstStyle>
          <a:p>
            <a:pPr lvl="0"/>
            <a:r>
              <a:rPr lang="en-US"/>
              <a:t>Click to edit Master text styles</a:t>
            </a:r>
          </a:p>
        </p:txBody>
      </p:sp>
    </p:spTree>
    <p:extLst>
      <p:ext uri="{BB962C8B-B14F-4D97-AF65-F5344CB8AC3E}">
        <p14:creationId xmlns:p14="http://schemas.microsoft.com/office/powerpoint/2010/main" val="235389956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5749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53"/>
        <p:cNvGrpSpPr/>
        <p:nvPr/>
      </p:nvGrpSpPr>
      <p:grpSpPr>
        <a:xfrm>
          <a:off x="0" y="0"/>
          <a:ext cx="0" cy="0"/>
          <a:chOff x="0" y="0"/>
          <a:chExt cx="0" cy="0"/>
        </a:xfrm>
      </p:grpSpPr>
      <p:cxnSp>
        <p:nvCxnSpPr>
          <p:cNvPr id="54" name="Google Shape;54;p25"/>
          <p:cNvCxnSpPr/>
          <p:nvPr/>
        </p:nvCxnSpPr>
        <p:spPr>
          <a:xfrm>
            <a:off x="594360" y="2148840"/>
            <a:ext cx="2133600" cy="3992"/>
          </a:xfrm>
          <a:prstGeom prst="straightConnector1">
            <a:avLst/>
          </a:prstGeom>
          <a:noFill/>
          <a:ln w="101600" cap="flat" cmpd="sng">
            <a:solidFill>
              <a:srgbClr val="5D7C3F"/>
            </a:solidFill>
            <a:prstDash val="solid"/>
            <a:miter lim="800000"/>
            <a:headEnd type="none" w="sm" len="sm"/>
            <a:tailEnd type="none" w="sm" len="sm"/>
          </a:ln>
        </p:spPr>
      </p:cxnSp>
      <p:grpSp>
        <p:nvGrpSpPr>
          <p:cNvPr id="55" name="Google Shape;55;p25"/>
          <p:cNvGrpSpPr/>
          <p:nvPr/>
        </p:nvGrpSpPr>
        <p:grpSpPr>
          <a:xfrm rot="5400000" flipH="1">
            <a:off x="0" y="3900132"/>
            <a:ext cx="2959226" cy="2959226"/>
            <a:chOff x="0" y="12289"/>
            <a:chExt cx="3550" cy="3551"/>
          </a:xfrm>
        </p:grpSpPr>
        <p:sp>
          <p:nvSpPr>
            <p:cNvPr id="56" name="Google Shape;56;p25"/>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57" name="Google Shape;57;p25"/>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58" name="Google Shape;58;p25"/>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sp>
        <p:nvSpPr>
          <p:cNvPr id="59" name="Google Shape;59;p25"/>
          <p:cNvSpPr txBox="1">
            <a:spLocks noGrp="1"/>
          </p:cNvSpPr>
          <p:nvPr>
            <p:ph type="title"/>
          </p:nvPr>
        </p:nvSpPr>
        <p:spPr>
          <a:xfrm>
            <a:off x="594360" y="102875"/>
            <a:ext cx="10873740" cy="168020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4400"/>
              <a:buFont typeface="Franklin Gothic"/>
              <a:buNone/>
              <a:defRPr sz="4400" b="1" i="0">
                <a:latin typeface="Franklin Gothic"/>
                <a:ea typeface="Franklin Gothic"/>
                <a:cs typeface="Franklin Gothic"/>
                <a:sym typeface="Franklin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3657600" y="2282008"/>
            <a:ext cx="7810500" cy="3699328"/>
          </a:xfrm>
          <a:prstGeom prst="rect">
            <a:avLst/>
          </a:prstGeom>
          <a:noFill/>
          <a:ln>
            <a:noFill/>
          </a:ln>
        </p:spPr>
        <p:txBody>
          <a:bodyPr spcFirstLastPara="1" wrap="square" lIns="0" tIns="228600" rIns="0" bIns="0" anchor="t" anchorCtr="0">
            <a:normAutofit/>
          </a:bodyPr>
          <a:lstStyle>
            <a:lvl1pPr marL="457200" lvl="0" indent="-355600" algn="l">
              <a:lnSpc>
                <a:spcPct val="90000"/>
              </a:lnSpc>
              <a:spcBef>
                <a:spcPts val="1800"/>
              </a:spcBef>
              <a:spcAft>
                <a:spcPts val="0"/>
              </a:spcAft>
              <a:buClr>
                <a:schemeClr val="dk1"/>
              </a:buClr>
              <a:buSzPts val="2000"/>
              <a:buFont typeface="Arial"/>
              <a:buChar char="•"/>
              <a:defRPr sz="2000"/>
            </a:lvl1pPr>
            <a:lvl2pPr marL="914400" lvl="1" indent="-355600" algn="l">
              <a:lnSpc>
                <a:spcPct val="90000"/>
              </a:lnSpc>
              <a:spcBef>
                <a:spcPts val="18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2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Libre Franklin"/>
              <a:ea typeface="Libre Franklin"/>
              <a:cs typeface="Libre Franklin"/>
              <a:sym typeface="Libre Franklin"/>
            </a:endParaRPr>
          </a:p>
        </p:txBody>
      </p:sp>
      <p:sp>
        <p:nvSpPr>
          <p:cNvPr id="62" name="Google Shape;62;p2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7340925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ntent 2">
  <p:cSld name="Title and Two Content 2">
    <p:bg>
      <p:bgPr>
        <a:solidFill>
          <a:schemeClr val="lt1"/>
        </a:solidFill>
        <a:effectLst/>
      </p:bgPr>
    </p:bg>
    <p:spTree>
      <p:nvGrpSpPr>
        <p:cNvPr id="1" name="Shape 37"/>
        <p:cNvGrpSpPr/>
        <p:nvPr/>
      </p:nvGrpSpPr>
      <p:grpSpPr>
        <a:xfrm>
          <a:off x="0" y="0"/>
          <a:ext cx="0" cy="0"/>
          <a:chOff x="0" y="0"/>
          <a:chExt cx="0" cy="0"/>
        </a:xfrm>
      </p:grpSpPr>
      <p:grpSp>
        <p:nvGrpSpPr>
          <p:cNvPr id="38" name="Google Shape;38;p23"/>
          <p:cNvGrpSpPr/>
          <p:nvPr/>
        </p:nvGrpSpPr>
        <p:grpSpPr>
          <a:xfrm rot="10800000">
            <a:off x="8870040" y="0"/>
            <a:ext cx="3325208" cy="3325208"/>
            <a:chOff x="0" y="12289"/>
            <a:chExt cx="3550" cy="3551"/>
          </a:xfrm>
        </p:grpSpPr>
        <p:sp>
          <p:nvSpPr>
            <p:cNvPr id="39" name="Google Shape;39;p23"/>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 name="Google Shape;40;p23"/>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1" name="Google Shape;41;p23"/>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sp>
        <p:nvSpPr>
          <p:cNvPr id="42" name="Google Shape;42;p2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4400"/>
              <a:buFont typeface="Franklin Gothic"/>
              <a:buNone/>
              <a:defRPr sz="4400" b="1" i="0">
                <a:solidFill>
                  <a:schemeClr val="dk1"/>
                </a:solidFill>
                <a:latin typeface="Franklin Gothic"/>
                <a:ea typeface="Franklin Gothic"/>
                <a:cs typeface="Franklin Gothic"/>
                <a:sym typeface="Franklin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chemeClr val="dk1"/>
              </a:buClr>
              <a:buSzPts val="2000"/>
              <a:buFont typeface="Arial"/>
              <a:buNone/>
              <a:defRPr sz="2000"/>
            </a:lvl1pPr>
            <a:lvl2pPr marL="914400" lvl="1" indent="-355600" algn="l">
              <a:lnSpc>
                <a:spcPct val="90000"/>
              </a:lnSpc>
              <a:spcBef>
                <a:spcPts val="18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2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chemeClr val="dk1"/>
              </a:buClr>
              <a:buSzPts val="2000"/>
              <a:buFont typeface="Arial"/>
              <a:buNone/>
              <a:defRPr sz="2000"/>
            </a:lvl1pPr>
            <a:lvl2pPr marL="914400" lvl="1" indent="-355600" algn="l">
              <a:lnSpc>
                <a:spcPct val="90000"/>
              </a:lnSpc>
              <a:spcBef>
                <a:spcPts val="1800"/>
              </a:spcBef>
              <a:spcAft>
                <a:spcPts val="0"/>
              </a:spcAft>
              <a:buClr>
                <a:schemeClr val="dk1"/>
              </a:buClr>
              <a:buSzPts val="2000"/>
              <a:buChar char="•"/>
              <a:defRPr sz="2000"/>
            </a:lvl2pPr>
            <a:lvl3pPr marL="1371600" lvl="2" indent="-355600" algn="l">
              <a:lnSpc>
                <a:spcPct val="90000"/>
              </a:lnSpc>
              <a:spcBef>
                <a:spcPts val="1800"/>
              </a:spcBef>
              <a:spcAft>
                <a:spcPts val="0"/>
              </a:spcAft>
              <a:buClr>
                <a:schemeClr val="dk1"/>
              </a:buClr>
              <a:buSzPts val="2000"/>
              <a:buChar char="•"/>
              <a:defRPr sz="2000"/>
            </a:lvl3pPr>
            <a:lvl4pPr marL="1828800" lvl="3" indent="-355600" algn="l">
              <a:lnSpc>
                <a:spcPct val="90000"/>
              </a:lnSpc>
              <a:spcBef>
                <a:spcPts val="1800"/>
              </a:spcBef>
              <a:spcAft>
                <a:spcPts val="0"/>
              </a:spcAft>
              <a:buClr>
                <a:schemeClr val="dk1"/>
              </a:buClr>
              <a:buSzPts val="2000"/>
              <a:buChar char="•"/>
              <a:defRPr sz="2000"/>
            </a:lvl4pPr>
            <a:lvl5pPr marL="2286000" lvl="4" indent="-355600" algn="l">
              <a:lnSpc>
                <a:spcPct val="90000"/>
              </a:lnSpc>
              <a:spcBef>
                <a:spcPts val="18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2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latin typeface="Libre Franklin"/>
              <a:ea typeface="Libre Franklin"/>
              <a:cs typeface="Libre Franklin"/>
              <a:sym typeface="Libre Franklin"/>
            </a:endParaRPr>
          </a:p>
        </p:txBody>
      </p:sp>
      <p:sp>
        <p:nvSpPr>
          <p:cNvPr id="46" name="Google Shape;46;p2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47" name="Google Shape;47;p23"/>
          <p:cNvCxnSpPr/>
          <p:nvPr/>
        </p:nvCxnSpPr>
        <p:spPr>
          <a:xfrm>
            <a:off x="594360" y="2148840"/>
            <a:ext cx="2133600" cy="3992"/>
          </a:xfrm>
          <a:prstGeom prst="straightConnector1">
            <a:avLst/>
          </a:prstGeom>
          <a:noFill/>
          <a:ln w="101600" cap="flat" cmpd="sng">
            <a:solidFill>
              <a:srgbClr val="5D7C3F"/>
            </a:solidFill>
            <a:prstDash val="solid"/>
            <a:miter lim="800000"/>
            <a:headEnd type="none" w="sm" len="sm"/>
            <a:tailEnd type="none" w="sm" len="sm"/>
          </a:ln>
        </p:spPr>
      </p:cxnSp>
    </p:spTree>
    <p:extLst>
      <p:ext uri="{BB962C8B-B14F-4D97-AF65-F5344CB8AC3E}">
        <p14:creationId xmlns:p14="http://schemas.microsoft.com/office/powerpoint/2010/main" val="94331170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6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 name="Google Shape;35;p63"/>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867"/>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Clr>
                <a:schemeClr val="dk1"/>
              </a:buClr>
              <a:buSzPts val="1200"/>
              <a:buChar char="■"/>
              <a:defRPr sz="1600"/>
            </a:lvl3pPr>
            <a:lvl4pPr marL="1828800" lvl="3" indent="-304800" algn="l">
              <a:lnSpc>
                <a:spcPct val="115000"/>
              </a:lnSpc>
              <a:spcBef>
                <a:spcPts val="0"/>
              </a:spcBef>
              <a:spcAft>
                <a:spcPts val="0"/>
              </a:spcAft>
              <a:buClr>
                <a:schemeClr val="dk1"/>
              </a:buClr>
              <a:buSzPts val="1200"/>
              <a:buChar char="●"/>
              <a:defRPr sz="1600"/>
            </a:lvl4pPr>
            <a:lvl5pPr marL="2286000" lvl="4" indent="-304800" algn="l">
              <a:lnSpc>
                <a:spcPct val="115000"/>
              </a:lnSpc>
              <a:spcBef>
                <a:spcPts val="0"/>
              </a:spcBef>
              <a:spcAft>
                <a:spcPts val="0"/>
              </a:spcAft>
              <a:buClr>
                <a:schemeClr val="dk1"/>
              </a:buClr>
              <a:buSzPts val="1200"/>
              <a:buChar char="○"/>
              <a:defRPr sz="1600"/>
            </a:lvl5pPr>
            <a:lvl6pPr marL="2743200" lvl="5" indent="-304800" algn="l">
              <a:lnSpc>
                <a:spcPct val="115000"/>
              </a:lnSpc>
              <a:spcBef>
                <a:spcPts val="0"/>
              </a:spcBef>
              <a:spcAft>
                <a:spcPts val="0"/>
              </a:spcAft>
              <a:buClr>
                <a:schemeClr val="dk1"/>
              </a:buClr>
              <a:buSzPts val="1200"/>
              <a:buChar char="■"/>
              <a:defRPr sz="1600"/>
            </a:lvl6pPr>
            <a:lvl7pPr marL="3200400" lvl="6" indent="-304800" algn="l">
              <a:lnSpc>
                <a:spcPct val="115000"/>
              </a:lnSpc>
              <a:spcBef>
                <a:spcPts val="0"/>
              </a:spcBef>
              <a:spcAft>
                <a:spcPts val="0"/>
              </a:spcAft>
              <a:buClr>
                <a:schemeClr val="dk1"/>
              </a:buClr>
              <a:buSzPts val="1200"/>
              <a:buChar char="●"/>
              <a:defRPr sz="1600"/>
            </a:lvl7pPr>
            <a:lvl8pPr marL="3657600" lvl="7" indent="-304800" algn="l">
              <a:lnSpc>
                <a:spcPct val="115000"/>
              </a:lnSpc>
              <a:spcBef>
                <a:spcPts val="0"/>
              </a:spcBef>
              <a:spcAft>
                <a:spcPts val="0"/>
              </a:spcAft>
              <a:buClr>
                <a:schemeClr val="dk1"/>
              </a:buClr>
              <a:buSzPts val="1200"/>
              <a:buChar char="○"/>
              <a:defRPr sz="1600"/>
            </a:lvl8pPr>
            <a:lvl9pPr marL="4114800" lvl="8" indent="-304800" algn="l">
              <a:lnSpc>
                <a:spcPct val="115000"/>
              </a:lnSpc>
              <a:spcBef>
                <a:spcPts val="0"/>
              </a:spcBef>
              <a:spcAft>
                <a:spcPts val="0"/>
              </a:spcAft>
              <a:buClr>
                <a:schemeClr val="dk1"/>
              </a:buClr>
              <a:buSzPts val="1200"/>
              <a:buChar char="■"/>
              <a:defRPr sz="1600"/>
            </a:lvl9pPr>
          </a:lstStyle>
          <a:p>
            <a:endParaRPr/>
          </a:p>
        </p:txBody>
      </p:sp>
      <p:sp>
        <p:nvSpPr>
          <p:cNvPr id="36" name="Google Shape;36;p63"/>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867"/>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Clr>
                <a:schemeClr val="dk1"/>
              </a:buClr>
              <a:buSzPts val="1200"/>
              <a:buChar char="■"/>
              <a:defRPr sz="1600"/>
            </a:lvl3pPr>
            <a:lvl4pPr marL="1828800" lvl="3" indent="-304800" algn="l">
              <a:lnSpc>
                <a:spcPct val="115000"/>
              </a:lnSpc>
              <a:spcBef>
                <a:spcPts val="0"/>
              </a:spcBef>
              <a:spcAft>
                <a:spcPts val="0"/>
              </a:spcAft>
              <a:buClr>
                <a:schemeClr val="dk1"/>
              </a:buClr>
              <a:buSzPts val="1200"/>
              <a:buChar char="●"/>
              <a:defRPr sz="1600"/>
            </a:lvl4pPr>
            <a:lvl5pPr marL="2286000" lvl="4" indent="-304800" algn="l">
              <a:lnSpc>
                <a:spcPct val="115000"/>
              </a:lnSpc>
              <a:spcBef>
                <a:spcPts val="0"/>
              </a:spcBef>
              <a:spcAft>
                <a:spcPts val="0"/>
              </a:spcAft>
              <a:buClr>
                <a:schemeClr val="dk1"/>
              </a:buClr>
              <a:buSzPts val="1200"/>
              <a:buChar char="○"/>
              <a:defRPr sz="1600"/>
            </a:lvl5pPr>
            <a:lvl6pPr marL="2743200" lvl="5" indent="-304800" algn="l">
              <a:lnSpc>
                <a:spcPct val="115000"/>
              </a:lnSpc>
              <a:spcBef>
                <a:spcPts val="0"/>
              </a:spcBef>
              <a:spcAft>
                <a:spcPts val="0"/>
              </a:spcAft>
              <a:buClr>
                <a:schemeClr val="dk1"/>
              </a:buClr>
              <a:buSzPts val="1200"/>
              <a:buChar char="■"/>
              <a:defRPr sz="1600"/>
            </a:lvl6pPr>
            <a:lvl7pPr marL="3200400" lvl="6" indent="-304800" algn="l">
              <a:lnSpc>
                <a:spcPct val="115000"/>
              </a:lnSpc>
              <a:spcBef>
                <a:spcPts val="0"/>
              </a:spcBef>
              <a:spcAft>
                <a:spcPts val="0"/>
              </a:spcAft>
              <a:buClr>
                <a:schemeClr val="dk1"/>
              </a:buClr>
              <a:buSzPts val="1200"/>
              <a:buChar char="●"/>
              <a:defRPr sz="1600"/>
            </a:lvl7pPr>
            <a:lvl8pPr marL="3657600" lvl="7" indent="-304800" algn="l">
              <a:lnSpc>
                <a:spcPct val="115000"/>
              </a:lnSpc>
              <a:spcBef>
                <a:spcPts val="0"/>
              </a:spcBef>
              <a:spcAft>
                <a:spcPts val="0"/>
              </a:spcAft>
              <a:buClr>
                <a:schemeClr val="dk1"/>
              </a:buClr>
              <a:buSzPts val="1200"/>
              <a:buChar char="○"/>
              <a:defRPr sz="1600"/>
            </a:lvl8pPr>
            <a:lvl9pPr marL="4114800" lvl="8" indent="-304800" algn="l">
              <a:lnSpc>
                <a:spcPct val="115000"/>
              </a:lnSpc>
              <a:spcBef>
                <a:spcPts val="0"/>
              </a:spcBef>
              <a:spcAft>
                <a:spcPts val="0"/>
              </a:spcAft>
              <a:buClr>
                <a:schemeClr val="dk1"/>
              </a:buClr>
              <a:buSzPts val="1200"/>
              <a:buChar char="■"/>
              <a:defRPr sz="1600"/>
            </a:lvl9pPr>
          </a:lstStyle>
          <a:p>
            <a:endParaRPr/>
          </a:p>
        </p:txBody>
      </p:sp>
      <p:sp>
        <p:nvSpPr>
          <p:cNvPr id="37" name="Google Shape;37;p6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6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Font typeface="Calibri"/>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0" name="Google Shape;40;p6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41" name="Google Shape;41;p6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6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vu.zoom.us/j/5887448299?pwd=YSs5MUg5dEpnL3U0MWJrbUJOd1huZz09"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57.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vu.zoom.us/j/5887448299?pwd=YSs5MUg5dEpnL3U0MWJrbUJOd1huZz09"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E218-E406-E76C-31EC-6EC62907B3E7}"/>
              </a:ext>
            </a:extLst>
          </p:cNvPr>
          <p:cNvSpPr>
            <a:spLocks noGrp="1"/>
          </p:cNvSpPr>
          <p:nvPr>
            <p:ph type="ctrTitle"/>
          </p:nvPr>
        </p:nvSpPr>
        <p:spPr>
          <a:xfrm>
            <a:off x="145577" y="1275241"/>
            <a:ext cx="6494665" cy="3185923"/>
          </a:xfrm>
        </p:spPr>
        <p:txBody>
          <a:bodyPr>
            <a:normAutofit/>
          </a:bodyPr>
          <a:lstStyle/>
          <a:p>
            <a:pPr algn="l"/>
            <a:r>
              <a:rPr lang="en-US" sz="1600" dirty="0"/>
              <a:t>A six-week experience in Monteverde, Costa Rica supported by the </a:t>
            </a:r>
            <a:br>
              <a:rPr lang="en-US" sz="1600" dirty="0"/>
            </a:br>
            <a:r>
              <a:rPr lang="en-US" sz="1600" dirty="0"/>
              <a:t>National Science Foundation International Research Experience for Students</a:t>
            </a:r>
            <a:br>
              <a:rPr lang="en-US" sz="1600" dirty="0"/>
            </a:br>
            <a:br>
              <a:rPr lang="en-US" sz="1600" dirty="0"/>
            </a:br>
            <a:r>
              <a:rPr lang="en-US" sz="1600" b="1" u="sng" dirty="0"/>
              <a:t>Highlights: </a:t>
            </a:r>
            <a:br>
              <a:rPr lang="en-US" sz="1600" dirty="0"/>
            </a:br>
            <a:r>
              <a:rPr lang="en-US" sz="1600" dirty="0"/>
              <a:t>-Make a difference through interdisciplinary water and sanitation research</a:t>
            </a:r>
            <a:br>
              <a:rPr lang="en-US" sz="1600" dirty="0"/>
            </a:br>
            <a:r>
              <a:rPr lang="en-US" sz="1600" dirty="0"/>
              <a:t>-Experience the natural beauty of Monteverde’s Cloud Forest</a:t>
            </a:r>
            <a:br>
              <a:rPr lang="en-US" sz="1600" dirty="0"/>
            </a:br>
            <a:r>
              <a:rPr lang="en-US" sz="1600" dirty="0"/>
              <a:t>-Live with a Costa Rican host family to integrate cultural and academic opportunities</a:t>
            </a:r>
            <a:br>
              <a:rPr lang="en-US" sz="1600" dirty="0"/>
            </a:br>
            <a:br>
              <a:rPr lang="en-US" sz="1600" dirty="0"/>
            </a:br>
            <a:r>
              <a:rPr lang="en-US" sz="1600" b="1" u="sng" dirty="0"/>
              <a:t>Logistics: </a:t>
            </a:r>
            <a:br>
              <a:rPr lang="en-US" sz="1600" dirty="0"/>
            </a:br>
            <a:r>
              <a:rPr lang="en-US" sz="1600" dirty="0"/>
              <a:t>-All expenses covered by NSF</a:t>
            </a:r>
            <a:br>
              <a:rPr lang="en-US" sz="1600" dirty="0"/>
            </a:br>
            <a:r>
              <a:rPr lang="en-US" sz="1600" dirty="0"/>
              <a:t>-Pre-travel virtual orientation</a:t>
            </a:r>
            <a:br>
              <a:rPr lang="en-US" sz="1600" dirty="0"/>
            </a:br>
            <a:r>
              <a:rPr lang="en-US" sz="1600" dirty="0"/>
              <a:t>-Tentative travel dates: June 23 – August 3, 2025</a:t>
            </a:r>
            <a:br>
              <a:rPr lang="en-US" sz="1600" dirty="0"/>
            </a:br>
            <a:r>
              <a:rPr lang="en-US" sz="1600" dirty="0"/>
              <a:t>-Preference for applicants with Spanish language skills. </a:t>
            </a:r>
          </a:p>
        </p:txBody>
      </p:sp>
      <p:sp>
        <p:nvSpPr>
          <p:cNvPr id="3" name="Subtitle 2">
            <a:extLst>
              <a:ext uri="{FF2B5EF4-FFF2-40B4-BE49-F238E27FC236}">
                <a16:creationId xmlns:a16="http://schemas.microsoft.com/office/drawing/2014/main" id="{6E94A780-492B-FB10-A0C7-A27AEC80B59E}"/>
              </a:ext>
            </a:extLst>
          </p:cNvPr>
          <p:cNvSpPr>
            <a:spLocks noGrp="1"/>
          </p:cNvSpPr>
          <p:nvPr>
            <p:ph type="subTitle" idx="1"/>
          </p:nvPr>
        </p:nvSpPr>
        <p:spPr>
          <a:xfrm>
            <a:off x="7462982" y="5088340"/>
            <a:ext cx="4807105" cy="1181924"/>
          </a:xfrm>
        </p:spPr>
        <p:txBody>
          <a:bodyPr>
            <a:normAutofit/>
          </a:bodyPr>
          <a:lstStyle/>
          <a:p>
            <a:r>
              <a:rPr lang="en-US" sz="1600" b="1" dirty="0">
                <a:solidFill>
                  <a:schemeClr val="accent6">
                    <a:lumMod val="50000"/>
                  </a:schemeClr>
                </a:solidFill>
                <a:hlinkClick r:id="rId2"/>
              </a:rPr>
              <a:t>Zoom Info Session </a:t>
            </a:r>
            <a:r>
              <a:rPr lang="en-US" sz="1600" b="1" dirty="0">
                <a:solidFill>
                  <a:schemeClr val="accent6">
                    <a:lumMod val="50000"/>
                  </a:schemeClr>
                </a:solidFill>
              </a:rPr>
              <a:t>Monday, November 18 at 3e/12p</a:t>
            </a:r>
            <a:endParaRPr lang="en-US" sz="900" b="1" dirty="0">
              <a:solidFill>
                <a:schemeClr val="accent6">
                  <a:lumMod val="50000"/>
                </a:schemeClr>
              </a:solidFill>
            </a:endParaRPr>
          </a:p>
          <a:p>
            <a:r>
              <a:rPr lang="en-US" sz="1600" b="1" dirty="0">
                <a:solidFill>
                  <a:schemeClr val="accent6">
                    <a:lumMod val="50000"/>
                  </a:schemeClr>
                </a:solidFill>
              </a:rPr>
              <a:t>Applications due by January 31, 2025</a:t>
            </a:r>
          </a:p>
        </p:txBody>
      </p:sp>
      <p:sp>
        <p:nvSpPr>
          <p:cNvPr id="5" name="Google Shape;97;p1">
            <a:extLst>
              <a:ext uri="{FF2B5EF4-FFF2-40B4-BE49-F238E27FC236}">
                <a16:creationId xmlns:a16="http://schemas.microsoft.com/office/drawing/2014/main" id="{432B1AF5-147E-C7E0-84A6-DFE8949108B5}"/>
              </a:ext>
            </a:extLst>
          </p:cNvPr>
          <p:cNvSpPr txBox="1">
            <a:spLocks/>
          </p:cNvSpPr>
          <p:nvPr/>
        </p:nvSpPr>
        <p:spPr>
          <a:xfrm>
            <a:off x="145577" y="45269"/>
            <a:ext cx="11196678" cy="1181925"/>
          </a:xfrm>
          <a:prstGeom prst="rect">
            <a:avLst/>
          </a:prstGeom>
          <a:noFill/>
          <a:ln>
            <a:noFill/>
          </a:ln>
        </p:spPr>
        <p:txBody>
          <a:bodyPr spcFirstLastPara="1" vert="horz" wrap="square" lIns="91425" tIns="45700" rIns="91425" bIns="45700" rtlCol="0" anchor="b" anchorCtr="0">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600"/>
              <a:buFont typeface="Calibri"/>
              <a:buNone/>
            </a:pPr>
            <a:r>
              <a:rPr lang="en-US" sz="3600" b="1" dirty="0">
                <a:solidFill>
                  <a:schemeClr val="accent6">
                    <a:lumMod val="50000"/>
                  </a:schemeClr>
                </a:solidFill>
              </a:rPr>
              <a:t>US-Costa Rica Collaboration to Quantify the Holistic Benefits of Resource Recovery in Small-Scale Communities</a:t>
            </a:r>
            <a:endParaRPr lang="en-US" b="1" dirty="0">
              <a:solidFill>
                <a:schemeClr val="accent6">
                  <a:lumMod val="50000"/>
                </a:schemeClr>
              </a:solidFill>
            </a:endParaRPr>
          </a:p>
        </p:txBody>
      </p:sp>
      <p:pic>
        <p:nvPicPr>
          <p:cNvPr id="6" name="Picture 5" descr="CSUCHICO-Seal-Color.png">
            <a:extLst>
              <a:ext uri="{FF2B5EF4-FFF2-40B4-BE49-F238E27FC236}">
                <a16:creationId xmlns:a16="http://schemas.microsoft.com/office/drawing/2014/main" id="{0F22199A-B305-5C7A-7E0E-8957083B8F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90657" y="5344677"/>
            <a:ext cx="1359681" cy="1375649"/>
          </a:xfrm>
          <a:prstGeom prst="rect">
            <a:avLst/>
          </a:prstGeom>
        </p:spPr>
      </p:pic>
      <p:pic>
        <p:nvPicPr>
          <p:cNvPr id="1026" name="Picture 2" descr="University of South Florida - Wikipedia">
            <a:extLst>
              <a:ext uri="{FF2B5EF4-FFF2-40B4-BE49-F238E27FC236}">
                <a16:creationId xmlns:a16="http://schemas.microsoft.com/office/drawing/2014/main" id="{224BED56-145A-6236-6E08-0352CD6447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53478" y="5349875"/>
            <a:ext cx="1365255" cy="1365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st Virginia Mountaineers 12&quot; Landscape Circle Sign">
            <a:extLst>
              <a:ext uri="{FF2B5EF4-FFF2-40B4-BE49-F238E27FC236}">
                <a16:creationId xmlns:a16="http://schemas.microsoft.com/office/drawing/2014/main" id="{E7DD6472-7E5E-5B8D-D90A-10BF6C107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99" y="5350102"/>
            <a:ext cx="1365255" cy="1347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Monteverde Institute">
            <a:extLst>
              <a:ext uri="{FF2B5EF4-FFF2-40B4-BE49-F238E27FC236}">
                <a16:creationId xmlns:a16="http://schemas.microsoft.com/office/drawing/2014/main" id="{DB519896-847A-A64F-A2BC-4CF424AE1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262" y="5344677"/>
            <a:ext cx="1600479" cy="1433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AA5AA5-0B2E-AE09-94D6-1EC0477F4BC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494665" y="5353693"/>
            <a:ext cx="1371184" cy="1424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302A72-0E18-A05D-90B1-ADFD0BBF2654}"/>
              </a:ext>
            </a:extLst>
          </p:cNvPr>
          <p:cNvSpPr txBox="1"/>
          <p:nvPr/>
        </p:nvSpPr>
        <p:spPr>
          <a:xfrm>
            <a:off x="7905023" y="6039833"/>
            <a:ext cx="4517740" cy="738664"/>
          </a:xfrm>
          <a:prstGeom prst="rect">
            <a:avLst/>
          </a:prstGeom>
          <a:noFill/>
        </p:spPr>
        <p:txBody>
          <a:bodyPr wrap="square">
            <a:spAutoFit/>
          </a:bodyPr>
          <a:lstStyle/>
          <a:p>
            <a:pPr algn="ctr"/>
            <a:r>
              <a:rPr lang="en-US" dirty="0"/>
              <a:t>Apply and find more info at this link: </a:t>
            </a:r>
            <a:endParaRPr lang="en-US" dirty="0">
              <a:hlinkClick r:id=""/>
            </a:endParaRPr>
          </a:p>
          <a:p>
            <a:pPr algn="ctr"/>
            <a:r>
              <a:rPr lang="en-US" dirty="0">
                <a:hlinkClick r:id=""/>
              </a:rPr>
              <a:t>https://kevinorner.faculty.wvu.edu/costa-rica</a:t>
            </a:r>
            <a:endParaRPr lang="en-US" dirty="0"/>
          </a:p>
          <a:p>
            <a:pPr algn="ctr"/>
            <a:r>
              <a:rPr lang="en-US" dirty="0"/>
              <a:t>Questions to kevin.orner@mail.wvu.edu</a:t>
            </a:r>
          </a:p>
        </p:txBody>
      </p:sp>
      <p:sp>
        <p:nvSpPr>
          <p:cNvPr id="7" name="TextBox 6">
            <a:extLst>
              <a:ext uri="{FF2B5EF4-FFF2-40B4-BE49-F238E27FC236}">
                <a16:creationId xmlns:a16="http://schemas.microsoft.com/office/drawing/2014/main" id="{3C7200F8-64D5-3A13-2063-DF77ACBE935C}"/>
              </a:ext>
            </a:extLst>
          </p:cNvPr>
          <p:cNvSpPr txBox="1"/>
          <p:nvPr/>
        </p:nvSpPr>
        <p:spPr>
          <a:xfrm>
            <a:off x="10298430" y="1074204"/>
            <a:ext cx="1971657" cy="402074"/>
          </a:xfrm>
          <a:prstGeom prst="rect">
            <a:avLst/>
          </a:prstGeom>
          <a:noFill/>
        </p:spPr>
        <p:txBody>
          <a:bodyPr wrap="square" rtlCol="0">
            <a:spAutoFit/>
          </a:bodyPr>
          <a:lstStyle/>
          <a:p>
            <a:r>
              <a:rPr lang="en-US" sz="1000" dirty="0"/>
              <a:t>NSF Grant #: 2246348, 2246348, &amp; 2246350</a:t>
            </a:r>
          </a:p>
        </p:txBody>
      </p:sp>
      <p:pic>
        <p:nvPicPr>
          <p:cNvPr id="10" name="Picture 9" descr="A group of people posing for a photo&#10;&#10;Description automatically generated">
            <a:extLst>
              <a:ext uri="{FF2B5EF4-FFF2-40B4-BE49-F238E27FC236}">
                <a16:creationId xmlns:a16="http://schemas.microsoft.com/office/drawing/2014/main" id="{BD847637-7C81-1BDE-4FD6-CE5971A75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0306" y="1440204"/>
            <a:ext cx="4881694" cy="3661271"/>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6062" r="24687"/>
          <a:stretch/>
        </p:blipFill>
        <p:spPr>
          <a:xfrm>
            <a:off x="11240836" y="13112"/>
            <a:ext cx="951164" cy="1087929"/>
          </a:xfrm>
          <a:prstGeom prst="rect">
            <a:avLst/>
          </a:prstGeom>
        </p:spPr>
      </p:pic>
      <p:pic>
        <p:nvPicPr>
          <p:cNvPr id="4" name="Picture 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93732" y="3277711"/>
            <a:ext cx="1940857" cy="1940857"/>
          </a:xfrm>
          <a:prstGeom prst="rect">
            <a:avLst/>
          </a:prstGeom>
        </p:spPr>
      </p:pic>
      <p:sp>
        <p:nvSpPr>
          <p:cNvPr id="11" name="Rectangle 10"/>
          <p:cNvSpPr/>
          <p:nvPr/>
        </p:nvSpPr>
        <p:spPr>
          <a:xfrm>
            <a:off x="4963383" y="3025483"/>
            <a:ext cx="2009653" cy="369332"/>
          </a:xfrm>
          <a:prstGeom prst="rect">
            <a:avLst/>
          </a:prstGeom>
        </p:spPr>
        <p:txBody>
          <a:bodyPr wrap="none">
            <a:spAutoFit/>
          </a:bodyPr>
          <a:lstStyle/>
          <a:p>
            <a:r>
              <a:rPr lang="en-US" b="1" dirty="0">
                <a:solidFill>
                  <a:schemeClr val="accent6">
                    <a:lumMod val="50000"/>
                  </a:schemeClr>
                </a:solidFill>
              </a:rPr>
              <a:t>Scan for More Info </a:t>
            </a:r>
            <a:endParaRPr lang="en-US" dirty="0"/>
          </a:p>
        </p:txBody>
      </p:sp>
    </p:spTree>
    <p:extLst>
      <p:ext uri="{BB962C8B-B14F-4D97-AF65-F5344CB8AC3E}">
        <p14:creationId xmlns:p14="http://schemas.microsoft.com/office/powerpoint/2010/main" val="2701732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39"/>
          <p:cNvPicPr preferRelativeResize="0"/>
          <p:nvPr/>
        </p:nvPicPr>
        <p:blipFill rotWithShape="1">
          <a:blip r:embed="rId3">
            <a:alphaModFix/>
          </a:blip>
          <a:srcRect/>
          <a:stretch/>
        </p:blipFill>
        <p:spPr>
          <a:xfrm>
            <a:off x="2127856" y="29014"/>
            <a:ext cx="8896525" cy="6858000"/>
          </a:xfrm>
          <a:prstGeom prst="rect">
            <a:avLst/>
          </a:prstGeom>
          <a:noFill/>
          <a:ln>
            <a:noFill/>
          </a:ln>
        </p:spPr>
      </p:pic>
      <p:sp>
        <p:nvSpPr>
          <p:cNvPr id="683" name="Google Shape;683;p39"/>
          <p:cNvSpPr txBox="1"/>
          <p:nvPr/>
        </p:nvSpPr>
        <p:spPr>
          <a:xfrm>
            <a:off x="7537115" y="6271501"/>
            <a:ext cx="436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a:solidFill>
                  <a:schemeClr val="dk1"/>
                </a:solidFill>
                <a:latin typeface="Average"/>
                <a:ea typeface="Average"/>
                <a:cs typeface="Average"/>
                <a:sym typeface="Average"/>
              </a:rPr>
              <a:t>Sustainable Futures (2012)</a:t>
            </a:r>
            <a:endParaRPr sz="2400">
              <a:solidFill>
                <a:schemeClr val="dk1"/>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US" dirty="0">
                <a:solidFill>
                  <a:schemeClr val="accent1">
                    <a:lumMod val="75000"/>
                  </a:schemeClr>
                </a:solidFill>
              </a:rPr>
              <a:t>Monteverde Region</a:t>
            </a:r>
            <a:endParaRPr dirty="0">
              <a:solidFill>
                <a:schemeClr val="accent1">
                  <a:lumMod val="75000"/>
                </a:schemeClr>
              </a:solidFill>
            </a:endParaRPr>
          </a:p>
        </p:txBody>
      </p:sp>
      <p:sp>
        <p:nvSpPr>
          <p:cNvPr id="155" name="Google Shape;155;p8"/>
          <p:cNvSpPr txBox="1">
            <a:spLocks noGrp="1"/>
          </p:cNvSpPr>
          <p:nvPr>
            <p:ph type="body" idx="1"/>
          </p:nvPr>
        </p:nvSpPr>
        <p:spPr>
          <a:xfrm>
            <a:off x="203565" y="1337260"/>
            <a:ext cx="4815003" cy="5163600"/>
          </a:xfrm>
          <a:prstGeom prst="rect">
            <a:avLst/>
          </a:prstGeom>
          <a:noFill/>
          <a:ln>
            <a:noFill/>
          </a:ln>
        </p:spPr>
        <p:txBody>
          <a:bodyPr spcFirstLastPara="1" wrap="square" lIns="121900" tIns="121900" rIns="121900" bIns="121900" anchor="t" anchorCtr="0">
            <a:normAutofit/>
          </a:bodyPr>
          <a:lstStyle/>
          <a:p>
            <a:pPr marL="186262" lvl="0" indent="0" algn="l" rtl="0">
              <a:lnSpc>
                <a:spcPct val="115000"/>
              </a:lnSpc>
              <a:spcBef>
                <a:spcPts val="0"/>
              </a:spcBef>
              <a:spcAft>
                <a:spcPts val="0"/>
              </a:spcAft>
              <a:buClr>
                <a:schemeClr val="dk1"/>
              </a:buClr>
              <a:buSzPts val="1400"/>
              <a:buNone/>
            </a:pPr>
            <a:r>
              <a:rPr lang="en-US" sz="2000" dirty="0"/>
              <a:t>Characteristics of critical area</a:t>
            </a:r>
            <a:r>
              <a:rPr lang="en-US" sz="2000" baseline="30000" dirty="0"/>
              <a:t>1</a:t>
            </a:r>
            <a:r>
              <a:rPr lang="en-US" sz="2000" dirty="0"/>
              <a:t>:</a:t>
            </a:r>
            <a:endParaRPr sz="2000" dirty="0"/>
          </a:p>
          <a:p>
            <a:pPr marL="609585" lvl="0" indent="-423323" algn="l" rtl="0">
              <a:lnSpc>
                <a:spcPct val="115000"/>
              </a:lnSpc>
              <a:spcBef>
                <a:spcPts val="0"/>
              </a:spcBef>
              <a:spcAft>
                <a:spcPts val="0"/>
              </a:spcAft>
              <a:buClr>
                <a:schemeClr val="dk1"/>
              </a:buClr>
              <a:buSzPts val="1400"/>
              <a:buChar char="●"/>
            </a:pPr>
            <a:r>
              <a:rPr lang="en-US" sz="2000" dirty="0"/>
              <a:t>Urban and semi-rural </a:t>
            </a:r>
            <a:endParaRPr sz="2000" dirty="0"/>
          </a:p>
          <a:p>
            <a:pPr marL="609585" lvl="0" indent="-423323" algn="l" rtl="0">
              <a:lnSpc>
                <a:spcPct val="115000"/>
              </a:lnSpc>
              <a:spcBef>
                <a:spcPts val="0"/>
              </a:spcBef>
              <a:spcAft>
                <a:spcPts val="0"/>
              </a:spcAft>
              <a:buClr>
                <a:schemeClr val="dk1"/>
              </a:buClr>
              <a:buSzPts val="1400"/>
              <a:buChar char="●"/>
            </a:pPr>
            <a:r>
              <a:rPr lang="en-US" sz="2000" dirty="0"/>
              <a:t>Tourist destination</a:t>
            </a:r>
            <a:endParaRPr sz="2000" dirty="0"/>
          </a:p>
          <a:p>
            <a:pPr marL="609585" lvl="0" indent="-423323" algn="l" rtl="0">
              <a:lnSpc>
                <a:spcPct val="115000"/>
              </a:lnSpc>
              <a:spcBef>
                <a:spcPts val="0"/>
              </a:spcBef>
              <a:spcAft>
                <a:spcPts val="0"/>
              </a:spcAft>
              <a:buClr>
                <a:schemeClr val="dk1"/>
              </a:buClr>
              <a:buSzPts val="1400"/>
              <a:buChar char="●"/>
            </a:pPr>
            <a:r>
              <a:rPr lang="en-US" sz="2000" dirty="0"/>
              <a:t>~6,500 residents</a:t>
            </a:r>
            <a:endParaRPr sz="2000" dirty="0"/>
          </a:p>
          <a:p>
            <a:pPr marL="609585" lvl="0" indent="-423323" algn="l" rtl="0">
              <a:lnSpc>
                <a:spcPct val="115000"/>
              </a:lnSpc>
              <a:spcBef>
                <a:spcPts val="0"/>
              </a:spcBef>
              <a:spcAft>
                <a:spcPts val="0"/>
              </a:spcAft>
              <a:buClr>
                <a:schemeClr val="dk1"/>
              </a:buClr>
              <a:buSzPts val="1400"/>
              <a:buChar char="●"/>
            </a:pPr>
            <a:r>
              <a:rPr lang="en-US" sz="2000" dirty="0"/>
              <a:t>~250,000 visitors/year</a:t>
            </a:r>
            <a:endParaRPr sz="2000" dirty="0"/>
          </a:p>
          <a:p>
            <a:pPr marL="609585" lvl="0" indent="-423323" algn="l" rtl="0">
              <a:lnSpc>
                <a:spcPct val="115000"/>
              </a:lnSpc>
              <a:spcBef>
                <a:spcPts val="0"/>
              </a:spcBef>
              <a:spcAft>
                <a:spcPts val="0"/>
              </a:spcAft>
              <a:buClr>
                <a:schemeClr val="dk1"/>
              </a:buClr>
              <a:buSzPts val="1400"/>
              <a:buChar char="●"/>
            </a:pPr>
            <a:r>
              <a:rPr lang="en-US" sz="2000" dirty="0"/>
              <a:t>Average wastewater flow: 1,184 m</a:t>
            </a:r>
            <a:r>
              <a:rPr lang="en-US" sz="2000" baseline="30000" dirty="0"/>
              <a:t>3</a:t>
            </a:r>
            <a:r>
              <a:rPr lang="en-US" sz="2000" dirty="0"/>
              <a:t>/day</a:t>
            </a:r>
            <a:endParaRPr dirty="0"/>
          </a:p>
          <a:p>
            <a:pPr marL="186262" lvl="0" indent="0" algn="l" rtl="0">
              <a:lnSpc>
                <a:spcPct val="115000"/>
              </a:lnSpc>
              <a:spcBef>
                <a:spcPts val="0"/>
              </a:spcBef>
              <a:spcAft>
                <a:spcPts val="0"/>
              </a:spcAft>
              <a:buClr>
                <a:schemeClr val="dk1"/>
              </a:buClr>
              <a:buSzPts val="1400"/>
              <a:buNone/>
            </a:pPr>
            <a:endParaRPr sz="2000" dirty="0"/>
          </a:p>
          <a:p>
            <a:pPr marL="186262" lvl="0" indent="0" algn="l" rtl="0">
              <a:lnSpc>
                <a:spcPct val="115000"/>
              </a:lnSpc>
              <a:spcBef>
                <a:spcPts val="0"/>
              </a:spcBef>
              <a:spcAft>
                <a:spcPts val="0"/>
              </a:spcAft>
              <a:buClr>
                <a:schemeClr val="dk1"/>
              </a:buClr>
              <a:buSzPts val="1400"/>
              <a:buNone/>
            </a:pPr>
            <a:r>
              <a:rPr lang="en-US" sz="2000" dirty="0"/>
              <a:t>Problems identified:</a:t>
            </a:r>
            <a:endParaRPr sz="2000" dirty="0"/>
          </a:p>
          <a:p>
            <a:pPr marL="609585" lvl="0" indent="-423323" algn="l" rtl="0">
              <a:lnSpc>
                <a:spcPct val="115000"/>
              </a:lnSpc>
              <a:spcBef>
                <a:spcPts val="0"/>
              </a:spcBef>
              <a:spcAft>
                <a:spcPts val="0"/>
              </a:spcAft>
              <a:buClr>
                <a:schemeClr val="dk1"/>
              </a:buClr>
              <a:buSzPts val="1400"/>
              <a:buChar char="●"/>
            </a:pPr>
            <a:r>
              <a:rPr lang="en-US" sz="2000" dirty="0"/>
              <a:t>Challenges with septic systems</a:t>
            </a:r>
            <a:endParaRPr dirty="0"/>
          </a:p>
          <a:p>
            <a:pPr marL="609585" lvl="0" indent="-423323" algn="l" rtl="0">
              <a:lnSpc>
                <a:spcPct val="115000"/>
              </a:lnSpc>
              <a:spcBef>
                <a:spcPts val="0"/>
              </a:spcBef>
              <a:spcAft>
                <a:spcPts val="0"/>
              </a:spcAft>
              <a:buClr>
                <a:schemeClr val="dk1"/>
              </a:buClr>
              <a:buSzPts val="1400"/>
              <a:buChar char="●"/>
            </a:pPr>
            <a:r>
              <a:rPr lang="en-US" sz="2000" dirty="0"/>
              <a:t>Limited greywater treatment</a:t>
            </a:r>
            <a:endParaRPr sz="2000" dirty="0"/>
          </a:p>
          <a:p>
            <a:pPr marL="609585" lvl="0" indent="-423323" algn="l" rtl="0">
              <a:lnSpc>
                <a:spcPct val="115000"/>
              </a:lnSpc>
              <a:spcBef>
                <a:spcPts val="0"/>
              </a:spcBef>
              <a:spcAft>
                <a:spcPts val="0"/>
              </a:spcAft>
              <a:buClr>
                <a:schemeClr val="dk1"/>
              </a:buClr>
              <a:buSzPts val="1400"/>
              <a:buChar char="●"/>
            </a:pPr>
            <a:r>
              <a:rPr lang="en-US" sz="2000" dirty="0"/>
              <a:t>Aesthetic concerns </a:t>
            </a:r>
            <a:endParaRPr dirty="0"/>
          </a:p>
          <a:p>
            <a:pPr marL="609585" lvl="0" indent="-423323" algn="l" rtl="0">
              <a:lnSpc>
                <a:spcPct val="115000"/>
              </a:lnSpc>
              <a:spcBef>
                <a:spcPts val="0"/>
              </a:spcBef>
              <a:spcAft>
                <a:spcPts val="0"/>
              </a:spcAft>
              <a:buClr>
                <a:schemeClr val="dk1"/>
              </a:buClr>
              <a:buSzPts val="1400"/>
              <a:buChar char="●"/>
            </a:pPr>
            <a:r>
              <a:rPr lang="en-US" sz="2000" dirty="0"/>
              <a:t>Public health risks</a:t>
            </a:r>
            <a:endParaRPr sz="2000" dirty="0"/>
          </a:p>
          <a:p>
            <a:pPr marL="0" lvl="1" indent="0" algn="l" rtl="0">
              <a:lnSpc>
                <a:spcPct val="115000"/>
              </a:lnSpc>
              <a:spcBef>
                <a:spcPts val="0"/>
              </a:spcBef>
              <a:spcAft>
                <a:spcPts val="0"/>
              </a:spcAft>
              <a:buClr>
                <a:schemeClr val="dk1"/>
              </a:buClr>
              <a:buSzPts val="1200"/>
              <a:buNone/>
            </a:pPr>
            <a:endParaRPr sz="2000" dirty="0"/>
          </a:p>
        </p:txBody>
      </p:sp>
      <p:pic>
        <p:nvPicPr>
          <p:cNvPr id="156" name="Google Shape;156;p8"/>
          <p:cNvPicPr preferRelativeResize="0"/>
          <p:nvPr/>
        </p:nvPicPr>
        <p:blipFill rotWithShape="1">
          <a:blip r:embed="rId3">
            <a:alphaModFix/>
          </a:blip>
          <a:srcRect/>
          <a:stretch/>
        </p:blipFill>
        <p:spPr>
          <a:xfrm>
            <a:off x="4815840" y="812800"/>
            <a:ext cx="7289416" cy="5173925"/>
          </a:xfrm>
          <a:prstGeom prst="rect">
            <a:avLst/>
          </a:prstGeom>
          <a:noFill/>
          <a:ln>
            <a:noFill/>
          </a:ln>
        </p:spPr>
      </p:pic>
      <p:sp>
        <p:nvSpPr>
          <p:cNvPr id="157" name="Google Shape;157;p8"/>
          <p:cNvSpPr/>
          <p:nvPr/>
        </p:nvSpPr>
        <p:spPr>
          <a:xfrm>
            <a:off x="-137021" y="6192981"/>
            <a:ext cx="6421557" cy="615553"/>
          </a:xfrm>
          <a:prstGeom prst="rect">
            <a:avLst/>
          </a:prstGeom>
          <a:noFill/>
          <a:ln>
            <a:noFill/>
          </a:ln>
        </p:spPr>
        <p:txBody>
          <a:bodyPr spcFirstLastPara="1" wrap="square" lIns="121900" tIns="60925" rIns="121900" bIns="60925" anchor="t" anchorCtr="0">
            <a:noAutofit/>
          </a:bodyPr>
          <a:lstStyle/>
          <a:p>
            <a:pPr marL="152396" marR="0" lvl="0" indent="0" algn="l" rtl="0">
              <a:spcBef>
                <a:spcPts val="0"/>
              </a:spcBef>
              <a:spcAft>
                <a:spcPts val="0"/>
              </a:spcAft>
              <a:buNone/>
            </a:pPr>
            <a:r>
              <a:rPr lang="en-US" sz="800" b="0" i="0" u="none" strike="noStrike" cap="none" baseline="30000">
                <a:solidFill>
                  <a:schemeClr val="dk1"/>
                </a:solidFill>
                <a:latin typeface="Arial"/>
                <a:ea typeface="Arial"/>
                <a:cs typeface="Arial"/>
                <a:sym typeface="Arial"/>
              </a:rPr>
              <a:t>1</a:t>
            </a:r>
            <a:r>
              <a:rPr lang="en-US" sz="800" b="0" i="0" u="none" strike="noStrike" cap="none">
                <a:solidFill>
                  <a:schemeClr val="dk1"/>
                </a:solidFill>
                <a:latin typeface="Arial"/>
                <a:ea typeface="Arial"/>
                <a:cs typeface="Arial"/>
                <a:sym typeface="Arial"/>
              </a:rPr>
              <a:t>Sanchez Vega, C. y Vindas Ruiz, R. (2022). </a:t>
            </a:r>
            <a:r>
              <a:rPr lang="en-US" sz="800" b="0" i="1" u="none" strike="noStrike" cap="none">
                <a:solidFill>
                  <a:schemeClr val="dk1"/>
                </a:solidFill>
                <a:latin typeface="Arial"/>
                <a:ea typeface="Arial"/>
                <a:cs typeface="Arial"/>
                <a:sym typeface="Arial"/>
              </a:rPr>
              <a:t>Analisis socioeconomico y propuesta para la implementacion del Sistema de tratamiento de las aguas residuals de la ASADA de Santa Elena de Monteverde</a:t>
            </a:r>
            <a:r>
              <a:rPr lang="en-US" sz="800" b="0" i="0" u="none" strike="noStrike" cap="none">
                <a:solidFill>
                  <a:schemeClr val="dk1"/>
                </a:solidFill>
                <a:latin typeface="Arial"/>
                <a:ea typeface="Arial"/>
                <a:cs typeface="Arial"/>
                <a:sym typeface="Arial"/>
              </a:rPr>
              <a:t>. Unversidad Tecnica Nacional, Alajuela, Costa Rica. </a:t>
            </a:r>
            <a:endParaRPr sz="2400" b="0" i="0" u="none" strike="noStrike" cap="none">
              <a:solidFill>
                <a:schemeClr val="dk1"/>
              </a:solidFill>
              <a:latin typeface="Calibri"/>
              <a:ea typeface="Calibri"/>
              <a:cs typeface="Calibri"/>
              <a:sym typeface="Calibri"/>
            </a:endParaRPr>
          </a:p>
          <a:p>
            <a:pPr marL="152396" marR="0" lvl="0" indent="0" algn="l" rtl="0">
              <a:spcBef>
                <a:spcPts val="0"/>
              </a:spcBef>
              <a:spcAft>
                <a:spcPts val="0"/>
              </a:spcAft>
              <a:buNone/>
            </a:pPr>
            <a:r>
              <a:rPr lang="en-US" sz="800" b="0" i="0" u="none" strike="noStrike" cap="none" baseline="30000">
                <a:solidFill>
                  <a:schemeClr val="dk1"/>
                </a:solidFill>
                <a:latin typeface="Arial"/>
                <a:ea typeface="Arial"/>
                <a:cs typeface="Arial"/>
                <a:sym typeface="Arial"/>
              </a:rPr>
              <a:t>2</a:t>
            </a:r>
            <a:r>
              <a:rPr lang="en-US" sz="800" b="0" i="0" u="none" strike="noStrike" cap="none">
                <a:solidFill>
                  <a:schemeClr val="dk1"/>
                </a:solidFill>
                <a:latin typeface="Arial"/>
                <a:ea typeface="Arial"/>
                <a:cs typeface="Arial"/>
                <a:sym typeface="Arial"/>
              </a:rPr>
              <a:t>CEHIREH (2017). Enfoques Estrategicos del Plan Municipal para la Gestion Integral de Aguas Residuales en el Districto Municipal de Monteverde. Comision especial para la gestion integral de recursos hidricos de Monteverde. Monteverde, Costa Rica  </a:t>
            </a:r>
            <a:endParaRPr sz="2400" b="0" i="0" u="none" strike="noStrike" cap="none">
              <a:solidFill>
                <a:schemeClr val="dk1"/>
              </a:solidFill>
              <a:latin typeface="Calibri"/>
              <a:ea typeface="Calibri"/>
              <a:cs typeface="Calibri"/>
              <a:sym typeface="Calibri"/>
            </a:endParaRPr>
          </a:p>
        </p:txBody>
      </p:sp>
      <p:sp>
        <p:nvSpPr>
          <p:cNvPr id="158" name="Google Shape;158;p8"/>
          <p:cNvSpPr txBox="1"/>
          <p:nvPr/>
        </p:nvSpPr>
        <p:spPr>
          <a:xfrm>
            <a:off x="7185535" y="5966339"/>
            <a:ext cx="5771665" cy="369277"/>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en-US" sz="1600" b="0" i="1" u="none" strike="noStrike" cap="none" dirty="0">
                <a:solidFill>
                  <a:schemeClr val="dk1"/>
                </a:solidFill>
                <a:latin typeface="Calibri"/>
                <a:ea typeface="Calibri"/>
                <a:cs typeface="Calibri"/>
                <a:sym typeface="Calibri"/>
              </a:rPr>
              <a:t>Study area in Monteverde</a:t>
            </a:r>
            <a:endParaRPr sz="2400" i="1"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2"/>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75757"/>
              <a:buFont typeface="Calibri"/>
              <a:buNone/>
            </a:pPr>
            <a:endParaRPr/>
          </a:p>
        </p:txBody>
      </p:sp>
      <p:sp>
        <p:nvSpPr>
          <p:cNvPr id="705" name="Google Shape;705;p42"/>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Clr>
                <a:schemeClr val="dk1"/>
              </a:buClr>
              <a:buSzPts val="1800"/>
              <a:buNone/>
            </a:pPr>
            <a:endParaRPr/>
          </a:p>
        </p:txBody>
      </p:sp>
      <p:pic>
        <p:nvPicPr>
          <p:cNvPr id="706" name="Google Shape;706;p42"/>
          <p:cNvPicPr preferRelativeResize="0"/>
          <p:nvPr/>
        </p:nvPicPr>
        <p:blipFill rotWithShape="1">
          <a:blip r:embed="rId3">
            <a:alphaModFix/>
          </a:blip>
          <a:srcRect/>
          <a:stretch/>
        </p:blipFill>
        <p:spPr>
          <a:xfrm>
            <a:off x="1474237" y="1"/>
            <a:ext cx="9118020" cy="6857999"/>
          </a:xfrm>
          <a:prstGeom prst="rect">
            <a:avLst/>
          </a:prstGeom>
          <a:noFill/>
          <a:ln>
            <a:noFill/>
          </a:ln>
        </p:spPr>
      </p:pic>
      <p:sp>
        <p:nvSpPr>
          <p:cNvPr id="707" name="Google Shape;707;p42"/>
          <p:cNvSpPr txBox="1"/>
          <p:nvPr/>
        </p:nvSpPr>
        <p:spPr>
          <a:xfrm>
            <a:off x="7816400" y="6373101"/>
            <a:ext cx="436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2400">
                <a:solidFill>
                  <a:schemeClr val="dk1"/>
                </a:solidFill>
                <a:latin typeface="Average"/>
                <a:ea typeface="Average"/>
                <a:cs typeface="Average"/>
                <a:sym typeface="Average"/>
              </a:rPr>
              <a:t>Sustainable Futures (2012)</a:t>
            </a:r>
            <a:endParaRPr sz="2400">
              <a:solidFill>
                <a:schemeClr val="dk1"/>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48"/>
          <p:cNvSpPr txBox="1">
            <a:spLocks noGrp="1"/>
          </p:cNvSpPr>
          <p:nvPr>
            <p:ph type="title"/>
          </p:nvPr>
        </p:nvSpPr>
        <p:spPr>
          <a:xfrm>
            <a:off x="72425" y="2112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Composting Toilets</a:t>
            </a:r>
            <a:endParaRPr dirty="0">
              <a:solidFill>
                <a:schemeClr val="accent1">
                  <a:lumMod val="75000"/>
                </a:schemeClr>
              </a:solidFill>
            </a:endParaRPr>
          </a:p>
        </p:txBody>
      </p:sp>
      <p:sp>
        <p:nvSpPr>
          <p:cNvPr id="805" name="Google Shape;805;p48"/>
          <p:cNvSpPr txBox="1">
            <a:spLocks noGrp="1"/>
          </p:cNvSpPr>
          <p:nvPr>
            <p:ph type="body" idx="1"/>
          </p:nvPr>
        </p:nvSpPr>
        <p:spPr>
          <a:xfrm>
            <a:off x="291105" y="1261613"/>
            <a:ext cx="5250873"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Conserve water </a:t>
            </a:r>
            <a:endParaRPr dirty="0"/>
          </a:p>
          <a:p>
            <a:pPr marL="228600" lvl="0" indent="-228600" algn="l" rtl="0">
              <a:lnSpc>
                <a:spcPct val="90000"/>
              </a:lnSpc>
              <a:spcBef>
                <a:spcPts val="1000"/>
              </a:spcBef>
              <a:spcAft>
                <a:spcPts val="0"/>
              </a:spcAft>
              <a:buClr>
                <a:schemeClr val="dk1"/>
              </a:buClr>
              <a:buSzPts val="2800"/>
              <a:buChar char="•"/>
            </a:pPr>
            <a:r>
              <a:rPr lang="en-US" dirty="0"/>
              <a:t>Reduce carbon footprint</a:t>
            </a:r>
            <a:endParaRPr dirty="0"/>
          </a:p>
          <a:p>
            <a:pPr marL="228600" lvl="0" indent="-228600" algn="l" rtl="0">
              <a:lnSpc>
                <a:spcPct val="90000"/>
              </a:lnSpc>
              <a:spcBef>
                <a:spcPts val="1000"/>
              </a:spcBef>
              <a:spcAft>
                <a:spcPts val="0"/>
              </a:spcAft>
              <a:buClr>
                <a:schemeClr val="dk1"/>
              </a:buClr>
              <a:buSzPts val="2800"/>
              <a:buChar char="•"/>
            </a:pPr>
            <a:r>
              <a:rPr lang="en-US" dirty="0"/>
              <a:t>Recycle nutrients</a:t>
            </a:r>
            <a:endParaRPr dirty="0"/>
          </a:p>
          <a:p>
            <a:pPr marL="228600" lvl="0" indent="-228600" algn="l" rtl="0">
              <a:lnSpc>
                <a:spcPct val="90000"/>
              </a:lnSpc>
              <a:spcBef>
                <a:spcPts val="1000"/>
              </a:spcBef>
              <a:spcAft>
                <a:spcPts val="0"/>
              </a:spcAft>
              <a:buClr>
                <a:schemeClr val="dk1"/>
              </a:buClr>
              <a:buSzPts val="2800"/>
              <a:buChar char="•"/>
            </a:pPr>
            <a:r>
              <a:rPr lang="en-US" dirty="0"/>
              <a:t>Public perception issues</a:t>
            </a:r>
            <a:endParaRPr dirty="0"/>
          </a:p>
        </p:txBody>
      </p:sp>
      <p:pic>
        <p:nvPicPr>
          <p:cNvPr id="806" name="Google Shape;806;p48" descr="A picture containing indoor, floor, wooden, wood&#10;&#10;Description automatically generated"/>
          <p:cNvPicPr preferRelativeResize="0"/>
          <p:nvPr/>
        </p:nvPicPr>
        <p:blipFill rotWithShape="1">
          <a:blip r:embed="rId3">
            <a:alphaModFix/>
          </a:blip>
          <a:srcRect/>
          <a:stretch/>
        </p:blipFill>
        <p:spPr>
          <a:xfrm>
            <a:off x="5678028" y="0"/>
            <a:ext cx="3232380" cy="4218709"/>
          </a:xfrm>
          <a:prstGeom prst="rect">
            <a:avLst/>
          </a:prstGeom>
          <a:noFill/>
          <a:ln>
            <a:noFill/>
          </a:ln>
        </p:spPr>
      </p:pic>
      <p:pic>
        <p:nvPicPr>
          <p:cNvPr id="807" name="Google Shape;807;p48"/>
          <p:cNvPicPr preferRelativeResize="0"/>
          <p:nvPr/>
        </p:nvPicPr>
        <p:blipFill rotWithShape="1">
          <a:blip r:embed="rId4">
            <a:alphaModFix/>
          </a:blip>
          <a:srcRect/>
          <a:stretch/>
        </p:blipFill>
        <p:spPr>
          <a:xfrm>
            <a:off x="8920799" y="0"/>
            <a:ext cx="3204071" cy="4218709"/>
          </a:xfrm>
          <a:prstGeom prst="rect">
            <a:avLst/>
          </a:prstGeom>
          <a:noFill/>
          <a:ln>
            <a:noFill/>
          </a:ln>
        </p:spPr>
      </p:pic>
      <p:pic>
        <p:nvPicPr>
          <p:cNvPr id="808" name="Google Shape;808;p48" descr="A picture containing grass, building, cage, chicken coop&#10;&#10;Description automatically generated"/>
          <p:cNvPicPr preferRelativeResize="0"/>
          <p:nvPr/>
        </p:nvPicPr>
        <p:blipFill rotWithShape="1">
          <a:blip r:embed="rId5">
            <a:alphaModFix/>
          </a:blip>
          <a:srcRect r="16486"/>
          <a:stretch/>
        </p:blipFill>
        <p:spPr>
          <a:xfrm>
            <a:off x="8997903" y="3992366"/>
            <a:ext cx="3180244" cy="2856016"/>
          </a:xfrm>
          <a:prstGeom prst="rect">
            <a:avLst/>
          </a:prstGeom>
          <a:noFill/>
          <a:ln>
            <a:noFill/>
          </a:ln>
        </p:spPr>
      </p:pic>
      <p:pic>
        <p:nvPicPr>
          <p:cNvPr id="809" name="Google Shape;809;p48" descr="A picture containing blue, chocolate, plant, plastic&#10;&#10;Description automatically generated"/>
          <p:cNvPicPr preferRelativeResize="0"/>
          <p:nvPr/>
        </p:nvPicPr>
        <p:blipFill rotWithShape="1">
          <a:blip r:embed="rId6">
            <a:alphaModFix/>
          </a:blip>
          <a:srcRect/>
          <a:stretch/>
        </p:blipFill>
        <p:spPr>
          <a:xfrm>
            <a:off x="7438581" y="3976359"/>
            <a:ext cx="2141215" cy="2851241"/>
          </a:xfrm>
          <a:prstGeom prst="rect">
            <a:avLst/>
          </a:prstGeom>
          <a:noFill/>
          <a:ln>
            <a:noFill/>
          </a:ln>
        </p:spPr>
      </p:pic>
      <p:pic>
        <p:nvPicPr>
          <p:cNvPr id="810" name="Google Shape;810;p48"/>
          <p:cNvPicPr preferRelativeResize="0"/>
          <p:nvPr/>
        </p:nvPicPr>
        <p:blipFill rotWithShape="1">
          <a:blip r:embed="rId7">
            <a:alphaModFix/>
          </a:blip>
          <a:srcRect l="175" t="9817" r="1172" b="3491"/>
          <a:stretch/>
        </p:blipFill>
        <p:spPr>
          <a:xfrm>
            <a:off x="5091546" y="3997141"/>
            <a:ext cx="2345054" cy="2881641"/>
          </a:xfrm>
          <a:prstGeom prst="rect">
            <a:avLst/>
          </a:prstGeom>
          <a:noFill/>
          <a:ln>
            <a:noFill/>
          </a:ln>
        </p:spPr>
      </p:pic>
      <p:pic>
        <p:nvPicPr>
          <p:cNvPr id="811" name="Google Shape;811;p48"/>
          <p:cNvPicPr preferRelativeResize="0"/>
          <p:nvPr/>
        </p:nvPicPr>
        <p:blipFill rotWithShape="1">
          <a:blip r:embed="rId8">
            <a:alphaModFix/>
          </a:blip>
          <a:srcRect l="7040" t="980" r="9832"/>
          <a:stretch/>
        </p:blipFill>
        <p:spPr>
          <a:xfrm>
            <a:off x="1475510" y="3992366"/>
            <a:ext cx="3614056" cy="28864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1beff662df_0_6"/>
          <p:cNvSpPr txBox="1">
            <a:spLocks noGrp="1"/>
          </p:cNvSpPr>
          <p:nvPr>
            <p:ph type="title"/>
          </p:nvPr>
        </p:nvSpPr>
        <p:spPr>
          <a:xfrm>
            <a:off x="282550" y="213050"/>
            <a:ext cx="10873800" cy="843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rgbClr val="666666"/>
                </a:solidFill>
                <a:latin typeface="Calibri" panose="020F0502020204030204" pitchFamily="34" charset="0"/>
                <a:cs typeface="Calibri" panose="020F0502020204030204" pitchFamily="34" charset="0"/>
              </a:rPr>
              <a:t>System Descriptions</a:t>
            </a:r>
            <a:endParaRPr dirty="0">
              <a:solidFill>
                <a:srgbClr val="666666"/>
              </a:solidFill>
              <a:latin typeface="Calibri" panose="020F0502020204030204" pitchFamily="34" charset="0"/>
              <a:cs typeface="Calibri" panose="020F0502020204030204" pitchFamily="34" charset="0"/>
            </a:endParaRPr>
          </a:p>
        </p:txBody>
      </p:sp>
      <p:sp>
        <p:nvSpPr>
          <p:cNvPr id="163" name="Google Shape;163;g21beff662df_0_6"/>
          <p:cNvSpPr txBox="1">
            <a:spLocks noGrp="1"/>
          </p:cNvSpPr>
          <p:nvPr>
            <p:ph type="body" idx="1"/>
          </p:nvPr>
        </p:nvSpPr>
        <p:spPr>
          <a:xfrm>
            <a:off x="5401400" y="2070775"/>
            <a:ext cx="3034800" cy="2108400"/>
          </a:xfrm>
          <a:prstGeom prst="rect">
            <a:avLst/>
          </a:prstGeom>
          <a:ln w="28575" cap="flat" cmpd="sng">
            <a:solidFill>
              <a:schemeClr val="accent1"/>
            </a:solidFill>
            <a:prstDash val="solid"/>
            <a:round/>
            <a:headEnd type="none" w="sm" len="sm"/>
            <a:tailEnd type="none" w="sm" len="sm"/>
          </a:ln>
        </p:spPr>
        <p:txBody>
          <a:bodyPr spcFirstLastPara="1" wrap="square" lIns="0" tIns="228600" rIns="0" bIns="0" anchor="t" anchorCtr="0">
            <a:normAutofit/>
          </a:bodyPr>
          <a:lstStyle/>
          <a:p>
            <a:pPr marL="0" lvl="0" indent="0" algn="ctr" rtl="0">
              <a:spcBef>
                <a:spcPts val="1800"/>
              </a:spcBef>
              <a:spcAft>
                <a:spcPts val="0"/>
              </a:spcAft>
              <a:buNone/>
            </a:pPr>
            <a:r>
              <a:rPr lang="en-US" b="1" u="sng">
                <a:solidFill>
                  <a:srgbClr val="666666"/>
                </a:solidFill>
              </a:rPr>
              <a:t>ST2</a:t>
            </a:r>
            <a:endParaRPr b="1" u="sng">
              <a:solidFill>
                <a:srgbClr val="666666"/>
              </a:solidFill>
            </a:endParaRPr>
          </a:p>
          <a:p>
            <a:pPr marL="457200" lvl="0" indent="-355600" algn="l" rtl="0">
              <a:spcBef>
                <a:spcPts val="1800"/>
              </a:spcBef>
              <a:spcAft>
                <a:spcPts val="0"/>
              </a:spcAft>
              <a:buClr>
                <a:srgbClr val="666666"/>
              </a:buClr>
              <a:buSzPts val="2000"/>
              <a:buChar char="-"/>
            </a:pPr>
            <a:r>
              <a:rPr lang="en-US">
                <a:solidFill>
                  <a:srgbClr val="666666"/>
                </a:solidFill>
              </a:rPr>
              <a:t>prefabricated septic system</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made of plastic</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5 people</a:t>
            </a:r>
            <a:endParaRPr b="1" u="sng">
              <a:solidFill>
                <a:srgbClr val="666666"/>
              </a:solidFill>
            </a:endParaRPr>
          </a:p>
        </p:txBody>
      </p:sp>
      <p:sp>
        <p:nvSpPr>
          <p:cNvPr id="164" name="Google Shape;164;g21beff662df_0_6"/>
          <p:cNvSpPr txBox="1">
            <a:spLocks noGrp="1"/>
          </p:cNvSpPr>
          <p:nvPr>
            <p:ph type="body" idx="1"/>
          </p:nvPr>
        </p:nvSpPr>
        <p:spPr>
          <a:xfrm>
            <a:off x="8586475" y="2070775"/>
            <a:ext cx="3034800" cy="2108400"/>
          </a:xfrm>
          <a:prstGeom prst="rect">
            <a:avLst/>
          </a:prstGeom>
          <a:ln w="28575" cap="flat" cmpd="sng">
            <a:solidFill>
              <a:schemeClr val="accent1"/>
            </a:solidFill>
            <a:prstDash val="solid"/>
            <a:round/>
            <a:headEnd type="none" w="sm" len="sm"/>
            <a:tailEnd type="none" w="sm" len="sm"/>
          </a:ln>
        </p:spPr>
        <p:txBody>
          <a:bodyPr spcFirstLastPara="1" wrap="square" lIns="0" tIns="228600" rIns="0" bIns="0" anchor="t" anchorCtr="0">
            <a:normAutofit fontScale="92500" lnSpcReduction="10000"/>
          </a:bodyPr>
          <a:lstStyle/>
          <a:p>
            <a:pPr marL="0" lvl="0" indent="0" algn="ctr" rtl="0">
              <a:spcBef>
                <a:spcPts val="1800"/>
              </a:spcBef>
              <a:spcAft>
                <a:spcPts val="0"/>
              </a:spcAft>
              <a:buNone/>
            </a:pPr>
            <a:r>
              <a:rPr lang="en-US" b="1" u="sng">
                <a:solidFill>
                  <a:srgbClr val="666666"/>
                </a:solidFill>
              </a:rPr>
              <a:t>ST3</a:t>
            </a:r>
            <a:endParaRPr b="1" u="sng">
              <a:solidFill>
                <a:srgbClr val="666666"/>
              </a:solidFill>
            </a:endParaRPr>
          </a:p>
          <a:p>
            <a:pPr marL="457200" lvl="0" indent="-355600" algn="l" rtl="0">
              <a:spcBef>
                <a:spcPts val="1800"/>
              </a:spcBef>
              <a:spcAft>
                <a:spcPts val="0"/>
              </a:spcAft>
              <a:buClr>
                <a:srgbClr val="666666"/>
              </a:buClr>
              <a:buSzPts val="2000"/>
              <a:buChar char="-"/>
            </a:pPr>
            <a:r>
              <a:rPr lang="en-US">
                <a:solidFill>
                  <a:srgbClr val="666666"/>
                </a:solidFill>
              </a:rPr>
              <a:t>Prefabricated septic system</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cluster system</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made of plastic</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9 people</a:t>
            </a:r>
            <a:endParaRPr b="1" u="sng">
              <a:solidFill>
                <a:srgbClr val="666666"/>
              </a:solidFill>
            </a:endParaRPr>
          </a:p>
        </p:txBody>
      </p:sp>
      <p:sp>
        <p:nvSpPr>
          <p:cNvPr id="165" name="Google Shape;165;g21beff662df_0_6"/>
          <p:cNvSpPr txBox="1">
            <a:spLocks noGrp="1"/>
          </p:cNvSpPr>
          <p:nvPr>
            <p:ph type="body" idx="1"/>
          </p:nvPr>
        </p:nvSpPr>
        <p:spPr>
          <a:xfrm>
            <a:off x="5401400" y="4490050"/>
            <a:ext cx="3034800" cy="2108400"/>
          </a:xfrm>
          <a:prstGeom prst="rect">
            <a:avLst/>
          </a:prstGeom>
          <a:ln w="28575" cap="flat" cmpd="sng">
            <a:solidFill>
              <a:schemeClr val="accent2"/>
            </a:solidFill>
            <a:prstDash val="solid"/>
            <a:round/>
            <a:headEnd type="none" w="sm" len="sm"/>
            <a:tailEnd type="none" w="sm" len="sm"/>
          </a:ln>
        </p:spPr>
        <p:txBody>
          <a:bodyPr spcFirstLastPara="1" wrap="square" lIns="0" tIns="228600" rIns="0" bIns="0" anchor="t" anchorCtr="0">
            <a:normAutofit/>
          </a:bodyPr>
          <a:lstStyle/>
          <a:p>
            <a:pPr marL="0" lvl="0" indent="0" algn="ctr" rtl="0">
              <a:spcBef>
                <a:spcPts val="1800"/>
              </a:spcBef>
              <a:spcAft>
                <a:spcPts val="0"/>
              </a:spcAft>
              <a:buNone/>
            </a:pPr>
            <a:r>
              <a:rPr lang="en-US" b="1" u="sng" dirty="0">
                <a:solidFill>
                  <a:srgbClr val="666666"/>
                </a:solidFill>
              </a:rPr>
              <a:t>CT2</a:t>
            </a:r>
            <a:endParaRPr b="1" u="sng" dirty="0">
              <a:solidFill>
                <a:srgbClr val="666666"/>
              </a:solidFill>
            </a:endParaRPr>
          </a:p>
          <a:p>
            <a:pPr marL="457200" lvl="0" indent="-355600" algn="l" rtl="0">
              <a:spcBef>
                <a:spcPts val="1800"/>
              </a:spcBef>
              <a:spcAft>
                <a:spcPts val="0"/>
              </a:spcAft>
              <a:buClr>
                <a:srgbClr val="666666"/>
              </a:buClr>
              <a:buSzPts val="2000"/>
              <a:buChar char="-"/>
            </a:pPr>
            <a:r>
              <a:rPr lang="en-US" dirty="0">
                <a:solidFill>
                  <a:srgbClr val="666666"/>
                </a:solidFill>
              </a:rPr>
              <a:t>Compost toilet </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varying # of people</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2-yr-old compost</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green house for heating</a:t>
            </a:r>
            <a:endParaRPr dirty="0">
              <a:solidFill>
                <a:srgbClr val="666666"/>
              </a:solidFill>
            </a:endParaRPr>
          </a:p>
        </p:txBody>
      </p:sp>
      <p:sp>
        <p:nvSpPr>
          <p:cNvPr id="166" name="Google Shape;166;g21beff662df_0_6"/>
          <p:cNvSpPr txBox="1">
            <a:spLocks noGrp="1"/>
          </p:cNvSpPr>
          <p:nvPr>
            <p:ph type="body" idx="1"/>
          </p:nvPr>
        </p:nvSpPr>
        <p:spPr>
          <a:xfrm>
            <a:off x="8586475" y="4490050"/>
            <a:ext cx="3034800" cy="2108400"/>
          </a:xfrm>
          <a:prstGeom prst="rect">
            <a:avLst/>
          </a:prstGeom>
          <a:ln w="28575" cap="flat" cmpd="sng">
            <a:solidFill>
              <a:schemeClr val="accent2"/>
            </a:solidFill>
            <a:prstDash val="solid"/>
            <a:round/>
            <a:headEnd type="none" w="sm" len="sm"/>
            <a:tailEnd type="none" w="sm" len="sm"/>
          </a:ln>
        </p:spPr>
        <p:txBody>
          <a:bodyPr spcFirstLastPara="1" wrap="square" lIns="0" tIns="228600" rIns="0" bIns="0" anchor="t" anchorCtr="0">
            <a:normAutofit/>
          </a:bodyPr>
          <a:lstStyle/>
          <a:p>
            <a:pPr marL="0" lvl="0" indent="0" algn="ctr" rtl="0">
              <a:spcBef>
                <a:spcPts val="1800"/>
              </a:spcBef>
              <a:spcAft>
                <a:spcPts val="0"/>
              </a:spcAft>
              <a:buNone/>
            </a:pPr>
            <a:r>
              <a:rPr lang="en-US" b="1" u="sng" dirty="0">
                <a:solidFill>
                  <a:srgbClr val="666666"/>
                </a:solidFill>
              </a:rPr>
              <a:t>CT3</a:t>
            </a:r>
            <a:endParaRPr b="1" u="sng" dirty="0">
              <a:solidFill>
                <a:srgbClr val="666666"/>
              </a:solidFill>
            </a:endParaRPr>
          </a:p>
          <a:p>
            <a:pPr marL="457200" lvl="0" indent="-355600" algn="l" rtl="0">
              <a:spcBef>
                <a:spcPts val="1800"/>
              </a:spcBef>
              <a:spcAft>
                <a:spcPts val="0"/>
              </a:spcAft>
              <a:buClr>
                <a:srgbClr val="666666"/>
              </a:buClr>
              <a:buSzPts val="2000"/>
              <a:buChar char="-"/>
            </a:pPr>
            <a:r>
              <a:rPr lang="en-US" dirty="0">
                <a:solidFill>
                  <a:srgbClr val="666666"/>
                </a:solidFill>
              </a:rPr>
              <a:t>Earth Auger</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3 people</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1-month-old compost</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no greenhouse</a:t>
            </a:r>
            <a:endParaRPr dirty="0">
              <a:solidFill>
                <a:srgbClr val="666666"/>
              </a:solidFill>
            </a:endParaRPr>
          </a:p>
        </p:txBody>
      </p:sp>
      <p:sp>
        <p:nvSpPr>
          <p:cNvPr id="167" name="Google Shape;167;g21beff662df_0_6"/>
          <p:cNvSpPr/>
          <p:nvPr/>
        </p:nvSpPr>
        <p:spPr>
          <a:xfrm>
            <a:off x="952500" y="5064600"/>
            <a:ext cx="3034800" cy="17934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68" name="Google Shape;168;g21beff662df_0_6"/>
          <p:cNvSpPr txBox="1">
            <a:spLocks noGrp="1"/>
          </p:cNvSpPr>
          <p:nvPr>
            <p:ph type="body" idx="1"/>
          </p:nvPr>
        </p:nvSpPr>
        <p:spPr>
          <a:xfrm>
            <a:off x="2216325" y="4490050"/>
            <a:ext cx="3034800" cy="2108400"/>
          </a:xfrm>
          <a:prstGeom prst="rect">
            <a:avLst/>
          </a:prstGeom>
          <a:ln w="28575" cap="flat" cmpd="sng">
            <a:solidFill>
              <a:schemeClr val="accent2"/>
            </a:solidFill>
            <a:prstDash val="solid"/>
            <a:round/>
            <a:headEnd type="none" w="sm" len="sm"/>
            <a:tailEnd type="none" w="sm" len="sm"/>
          </a:ln>
        </p:spPr>
        <p:txBody>
          <a:bodyPr spcFirstLastPara="1" wrap="square" lIns="0" tIns="228600" rIns="0" bIns="0" anchor="t" anchorCtr="0">
            <a:normAutofit/>
          </a:bodyPr>
          <a:lstStyle/>
          <a:p>
            <a:pPr marL="0" lvl="0" indent="0" algn="ctr" rtl="0">
              <a:spcBef>
                <a:spcPts val="1800"/>
              </a:spcBef>
              <a:spcAft>
                <a:spcPts val="0"/>
              </a:spcAft>
              <a:buNone/>
            </a:pPr>
            <a:r>
              <a:rPr lang="en-US" b="1" u="sng" dirty="0">
                <a:solidFill>
                  <a:srgbClr val="666666"/>
                </a:solidFill>
              </a:rPr>
              <a:t>CT1 </a:t>
            </a:r>
            <a:endParaRPr b="1" u="sng" dirty="0">
              <a:solidFill>
                <a:srgbClr val="666666"/>
              </a:solidFill>
            </a:endParaRPr>
          </a:p>
          <a:p>
            <a:pPr marL="457200" lvl="0" indent="-355600" algn="l" rtl="0">
              <a:spcBef>
                <a:spcPts val="1800"/>
              </a:spcBef>
              <a:spcAft>
                <a:spcPts val="0"/>
              </a:spcAft>
              <a:buClr>
                <a:srgbClr val="666666"/>
              </a:buClr>
              <a:buSzPts val="2000"/>
              <a:buChar char="-"/>
            </a:pPr>
            <a:r>
              <a:rPr lang="en-US" dirty="0">
                <a:solidFill>
                  <a:srgbClr val="666666"/>
                </a:solidFill>
              </a:rPr>
              <a:t>Compost toilet</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2 people</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3-month-old compost</a:t>
            </a:r>
            <a:endParaRPr dirty="0">
              <a:solidFill>
                <a:srgbClr val="666666"/>
              </a:solidFill>
            </a:endParaRPr>
          </a:p>
          <a:p>
            <a:pPr marL="457200" lvl="0" indent="-355600" algn="l" rtl="0">
              <a:spcBef>
                <a:spcPts val="0"/>
              </a:spcBef>
              <a:spcAft>
                <a:spcPts val="0"/>
              </a:spcAft>
              <a:buClr>
                <a:srgbClr val="666666"/>
              </a:buClr>
              <a:buSzPts val="2000"/>
              <a:buChar char="-"/>
            </a:pPr>
            <a:r>
              <a:rPr lang="en-US" dirty="0">
                <a:solidFill>
                  <a:srgbClr val="666666"/>
                </a:solidFill>
              </a:rPr>
              <a:t>green house for heating</a:t>
            </a:r>
            <a:endParaRPr dirty="0">
              <a:solidFill>
                <a:srgbClr val="666666"/>
              </a:solidFill>
            </a:endParaRPr>
          </a:p>
        </p:txBody>
      </p:sp>
      <p:sp>
        <p:nvSpPr>
          <p:cNvPr id="169" name="Google Shape;169;g21beff662df_0_6"/>
          <p:cNvSpPr/>
          <p:nvPr/>
        </p:nvSpPr>
        <p:spPr>
          <a:xfrm>
            <a:off x="594350" y="1444813"/>
            <a:ext cx="2123400" cy="11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70" name="Google Shape;170;g21beff662df_0_6"/>
          <p:cNvSpPr/>
          <p:nvPr/>
        </p:nvSpPr>
        <p:spPr>
          <a:xfrm>
            <a:off x="594350" y="1943100"/>
            <a:ext cx="2453400" cy="26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171" name="Google Shape;171;g21beff662df_0_6"/>
          <p:cNvSpPr txBox="1">
            <a:spLocks noGrp="1"/>
          </p:cNvSpPr>
          <p:nvPr>
            <p:ph type="body" idx="1"/>
          </p:nvPr>
        </p:nvSpPr>
        <p:spPr>
          <a:xfrm>
            <a:off x="2216325" y="2070775"/>
            <a:ext cx="3034800" cy="2108400"/>
          </a:xfrm>
          <a:prstGeom prst="rect">
            <a:avLst/>
          </a:prstGeom>
          <a:ln w="28575" cap="flat" cmpd="sng">
            <a:solidFill>
              <a:schemeClr val="accent1"/>
            </a:solidFill>
            <a:prstDash val="solid"/>
            <a:round/>
            <a:headEnd type="none" w="sm" len="sm"/>
            <a:tailEnd type="none" w="sm" len="sm"/>
          </a:ln>
        </p:spPr>
        <p:txBody>
          <a:bodyPr spcFirstLastPara="1" wrap="square" lIns="0" tIns="228600" rIns="0" bIns="0" anchor="t" anchorCtr="0">
            <a:normAutofit/>
          </a:bodyPr>
          <a:lstStyle/>
          <a:p>
            <a:pPr marL="0" lvl="0" indent="0" algn="ctr" rtl="0">
              <a:spcBef>
                <a:spcPts val="1800"/>
              </a:spcBef>
              <a:spcAft>
                <a:spcPts val="0"/>
              </a:spcAft>
              <a:buNone/>
            </a:pPr>
            <a:r>
              <a:rPr lang="en-US" b="1" u="sng">
                <a:solidFill>
                  <a:srgbClr val="666666"/>
                </a:solidFill>
              </a:rPr>
              <a:t>ST1 </a:t>
            </a:r>
            <a:endParaRPr b="1" u="sng">
              <a:solidFill>
                <a:srgbClr val="666666"/>
              </a:solidFill>
            </a:endParaRPr>
          </a:p>
          <a:p>
            <a:pPr marL="457200" lvl="0" indent="-355600" algn="l" rtl="0">
              <a:spcBef>
                <a:spcPts val="1800"/>
              </a:spcBef>
              <a:spcAft>
                <a:spcPts val="0"/>
              </a:spcAft>
              <a:buClr>
                <a:srgbClr val="666666"/>
              </a:buClr>
              <a:buSzPts val="2000"/>
              <a:buChar char="-"/>
            </a:pPr>
            <a:r>
              <a:rPr lang="en-US">
                <a:solidFill>
                  <a:srgbClr val="666666"/>
                </a:solidFill>
              </a:rPr>
              <a:t>typical septic system</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made of cinder block</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no floor</a:t>
            </a:r>
            <a:endParaRPr>
              <a:solidFill>
                <a:srgbClr val="666666"/>
              </a:solidFill>
            </a:endParaRPr>
          </a:p>
          <a:p>
            <a:pPr marL="457200" lvl="0" indent="-355600" algn="l" rtl="0">
              <a:spcBef>
                <a:spcPts val="0"/>
              </a:spcBef>
              <a:spcAft>
                <a:spcPts val="0"/>
              </a:spcAft>
              <a:buClr>
                <a:srgbClr val="666666"/>
              </a:buClr>
              <a:buSzPts val="2000"/>
              <a:buChar char="-"/>
            </a:pPr>
            <a:r>
              <a:rPr lang="en-US">
                <a:solidFill>
                  <a:srgbClr val="666666"/>
                </a:solidFill>
              </a:rPr>
              <a:t>3 people</a:t>
            </a:r>
            <a:endParaRPr>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4"/>
          <p:cNvSpPr txBox="1">
            <a:spLocks noGrp="1"/>
          </p:cNvSpPr>
          <p:nvPr>
            <p:ph type="title"/>
          </p:nvPr>
        </p:nvSpPr>
        <p:spPr>
          <a:xfrm>
            <a:off x="580000" y="718475"/>
            <a:ext cx="9778500" cy="8964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chemeClr val="dk1"/>
              </a:buClr>
              <a:buSzPts val="4400"/>
              <a:buFont typeface="Franklin Gothic"/>
              <a:buNone/>
            </a:pPr>
            <a:r>
              <a:rPr lang="en-US" dirty="0">
                <a:solidFill>
                  <a:srgbClr val="666666"/>
                </a:solidFill>
                <a:latin typeface="Calibri" panose="020F0502020204030204" pitchFamily="34" charset="0"/>
                <a:cs typeface="Calibri" panose="020F0502020204030204" pitchFamily="34" charset="0"/>
              </a:rPr>
              <a:t>Methods and Data Collection</a:t>
            </a:r>
            <a:endParaRPr dirty="0">
              <a:solidFill>
                <a:srgbClr val="666666"/>
              </a:solidFill>
              <a:latin typeface="Calibri" panose="020F0502020204030204" pitchFamily="34" charset="0"/>
              <a:cs typeface="Calibri" panose="020F0502020204030204" pitchFamily="34" charset="0"/>
            </a:endParaRPr>
          </a:p>
        </p:txBody>
      </p:sp>
      <p:pic>
        <p:nvPicPr>
          <p:cNvPr id="188" name="Google Shape;188;p4"/>
          <p:cNvPicPr preferRelativeResize="0"/>
          <p:nvPr/>
        </p:nvPicPr>
        <p:blipFill>
          <a:blip r:embed="rId3">
            <a:alphaModFix/>
          </a:blip>
          <a:stretch>
            <a:fillRect/>
          </a:stretch>
        </p:blipFill>
        <p:spPr>
          <a:xfrm>
            <a:off x="320725" y="2506050"/>
            <a:ext cx="1842202" cy="1845900"/>
          </a:xfrm>
          <a:prstGeom prst="rect">
            <a:avLst/>
          </a:prstGeom>
          <a:noFill/>
          <a:ln>
            <a:noFill/>
          </a:ln>
        </p:spPr>
      </p:pic>
      <p:pic>
        <p:nvPicPr>
          <p:cNvPr id="189" name="Google Shape;189;p4"/>
          <p:cNvPicPr preferRelativeResize="0"/>
          <p:nvPr/>
        </p:nvPicPr>
        <p:blipFill>
          <a:blip r:embed="rId4">
            <a:alphaModFix/>
          </a:blip>
          <a:stretch>
            <a:fillRect/>
          </a:stretch>
        </p:blipFill>
        <p:spPr>
          <a:xfrm>
            <a:off x="279463" y="4628200"/>
            <a:ext cx="1924725" cy="1924725"/>
          </a:xfrm>
          <a:prstGeom prst="rect">
            <a:avLst/>
          </a:prstGeom>
          <a:noFill/>
          <a:ln>
            <a:noFill/>
          </a:ln>
        </p:spPr>
      </p:pic>
      <p:sp>
        <p:nvSpPr>
          <p:cNvPr id="190" name="Google Shape;190;p4"/>
          <p:cNvSpPr txBox="1"/>
          <p:nvPr/>
        </p:nvSpPr>
        <p:spPr>
          <a:xfrm>
            <a:off x="3629850" y="1638300"/>
            <a:ext cx="6886800" cy="48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accent3"/>
                </a:solidFill>
                <a:latin typeface="Calibri" panose="020F0502020204030204" pitchFamily="34" charset="0"/>
                <a:ea typeface="Libre Franklin"/>
                <a:cs typeface="Calibri" panose="020F0502020204030204" pitchFamily="34" charset="0"/>
                <a:sym typeface="Libre Franklin"/>
              </a:rPr>
              <a:t>Gathered field data consisting of pH, conductivity, temperature, and dissolved oxygen approximately once a week</a:t>
            </a:r>
            <a:endParaRPr sz="2800" dirty="0">
              <a:solidFill>
                <a:schemeClr val="accent3"/>
              </a:solidFill>
              <a:latin typeface="Calibri" panose="020F0502020204030204" pitchFamily="34" charset="0"/>
              <a:ea typeface="Libre Franklin"/>
              <a:cs typeface="Calibri" panose="020F0502020204030204" pitchFamily="34" charset="0"/>
              <a:sym typeface="Libre Franklin"/>
            </a:endParaRPr>
          </a:p>
          <a:p>
            <a:pPr marL="0" lvl="0" indent="0" algn="l" rtl="0">
              <a:spcBef>
                <a:spcPts val="0"/>
              </a:spcBef>
              <a:spcAft>
                <a:spcPts val="0"/>
              </a:spcAft>
              <a:buNone/>
            </a:pPr>
            <a:endParaRPr sz="2800" dirty="0">
              <a:solidFill>
                <a:schemeClr val="accent3"/>
              </a:solidFill>
              <a:latin typeface="Calibri" panose="020F0502020204030204" pitchFamily="34" charset="0"/>
              <a:ea typeface="Libre Franklin"/>
              <a:cs typeface="Calibri" panose="020F0502020204030204" pitchFamily="34" charset="0"/>
              <a:sym typeface="Libre Franklin"/>
            </a:endParaRPr>
          </a:p>
          <a:p>
            <a:pPr marL="0" lvl="0" indent="0" algn="l" rtl="0">
              <a:spcBef>
                <a:spcPts val="0"/>
              </a:spcBef>
              <a:spcAft>
                <a:spcPts val="0"/>
              </a:spcAft>
              <a:buNone/>
            </a:pPr>
            <a:r>
              <a:rPr lang="en-US" sz="2800" dirty="0">
                <a:solidFill>
                  <a:schemeClr val="accent3"/>
                </a:solidFill>
                <a:latin typeface="Calibri" panose="020F0502020204030204" pitchFamily="34" charset="0"/>
                <a:ea typeface="Libre Franklin"/>
                <a:cs typeface="Calibri" panose="020F0502020204030204" pitchFamily="34" charset="0"/>
                <a:sym typeface="Libre Franklin"/>
              </a:rPr>
              <a:t>Analyzed samples with Hach kits to  measure Total Nitrogen, Total Phosphorus, and COD</a:t>
            </a:r>
            <a:endParaRPr sz="2800" dirty="0">
              <a:solidFill>
                <a:schemeClr val="accent3"/>
              </a:solidFill>
              <a:latin typeface="Calibri" panose="020F0502020204030204" pitchFamily="34" charset="0"/>
              <a:ea typeface="Libre Franklin"/>
              <a:cs typeface="Calibri" panose="020F0502020204030204" pitchFamily="34" charset="0"/>
              <a:sym typeface="Libre Franklin"/>
            </a:endParaRPr>
          </a:p>
          <a:p>
            <a:pPr marL="0" lvl="0" indent="0" algn="l" rtl="0">
              <a:spcBef>
                <a:spcPts val="0"/>
              </a:spcBef>
              <a:spcAft>
                <a:spcPts val="0"/>
              </a:spcAft>
              <a:buNone/>
            </a:pPr>
            <a:endParaRPr sz="2800" dirty="0">
              <a:solidFill>
                <a:schemeClr val="accent3"/>
              </a:solidFill>
              <a:latin typeface="Calibri" panose="020F0502020204030204" pitchFamily="34" charset="0"/>
              <a:ea typeface="Libre Franklin"/>
              <a:cs typeface="Calibri" panose="020F0502020204030204" pitchFamily="34" charset="0"/>
              <a:sym typeface="Libre Franklin"/>
            </a:endParaRPr>
          </a:p>
          <a:p>
            <a:pPr marL="0" lvl="0" indent="0" algn="l" rtl="0">
              <a:spcBef>
                <a:spcPts val="0"/>
              </a:spcBef>
              <a:spcAft>
                <a:spcPts val="0"/>
              </a:spcAft>
              <a:buNone/>
            </a:pPr>
            <a:r>
              <a:rPr lang="en-US" sz="2800" dirty="0">
                <a:solidFill>
                  <a:schemeClr val="accent3"/>
                </a:solidFill>
                <a:latin typeface="Calibri" panose="020F0502020204030204" pitchFamily="34" charset="0"/>
                <a:ea typeface="Libre Franklin"/>
                <a:cs typeface="Calibri" panose="020F0502020204030204" pitchFamily="34" charset="0"/>
                <a:sym typeface="Libre Franklin"/>
              </a:rPr>
              <a:t>Sent samples for analysis at UCR for Helminths, E-coli, and ion analysis for phosphate, nitrate, and ammonium</a:t>
            </a:r>
            <a:endParaRPr sz="2800" dirty="0">
              <a:solidFill>
                <a:schemeClr val="accent3"/>
              </a:solidFill>
              <a:latin typeface="Calibri" panose="020F0502020204030204" pitchFamily="34" charset="0"/>
              <a:ea typeface="Libre Franklin"/>
              <a:cs typeface="Calibri" panose="020F0502020204030204" pitchFamily="34" charset="0"/>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dirty="0"/>
              <a:t>Formal Interviews (N=32)</a:t>
            </a:r>
            <a:endParaRPr dirty="0"/>
          </a:p>
        </p:txBody>
      </p:sp>
      <p:sp>
        <p:nvSpPr>
          <p:cNvPr id="88" name="Google Shape;88;p16"/>
          <p:cNvSpPr txBox="1">
            <a:spLocks noGrp="1"/>
          </p:cNvSpPr>
          <p:nvPr>
            <p:ph type="body" idx="1"/>
          </p:nvPr>
        </p:nvSpPr>
        <p:spPr>
          <a:xfrm>
            <a:off x="376633" y="1970400"/>
            <a:ext cx="5246800" cy="4232400"/>
          </a:xfrm>
          <a:prstGeom prst="rect">
            <a:avLst/>
          </a:prstGeom>
        </p:spPr>
        <p:txBody>
          <a:bodyPr spcFirstLastPara="1" wrap="square" lIns="121900" tIns="121900" rIns="121900" bIns="121900" anchor="t" anchorCtr="0">
            <a:normAutofit/>
          </a:bodyPr>
          <a:lstStyle/>
          <a:p>
            <a:pPr marL="609585" indent="-457189"/>
            <a:r>
              <a:rPr lang="en" dirty="0"/>
              <a:t>Practices and perceptions of wastewater treatment</a:t>
            </a:r>
            <a:endParaRPr dirty="0"/>
          </a:p>
          <a:p>
            <a:pPr marL="609585" indent="0">
              <a:spcBef>
                <a:spcPts val="1600"/>
              </a:spcBef>
              <a:buNone/>
            </a:pPr>
            <a:endParaRPr dirty="0"/>
          </a:p>
          <a:p>
            <a:pPr marL="609585" indent="-457189">
              <a:spcBef>
                <a:spcPts val="1600"/>
              </a:spcBef>
            </a:pPr>
            <a:r>
              <a:rPr lang="en" dirty="0"/>
              <a:t>Average Duration</a:t>
            </a:r>
            <a:endParaRPr dirty="0"/>
          </a:p>
          <a:p>
            <a:pPr marL="1219170" lvl="1" indent="-423323"/>
            <a:r>
              <a:rPr lang="en" dirty="0"/>
              <a:t>46 minutes</a:t>
            </a:r>
            <a:endParaRPr dirty="0"/>
          </a:p>
          <a:p>
            <a:pPr marL="0" indent="0">
              <a:spcBef>
                <a:spcPts val="1600"/>
              </a:spcBef>
              <a:spcAft>
                <a:spcPts val="1600"/>
              </a:spcAft>
              <a:buNone/>
            </a:pPr>
            <a:endParaRPr dirty="0"/>
          </a:p>
        </p:txBody>
      </p:sp>
      <p:pic>
        <p:nvPicPr>
          <p:cNvPr id="89" name="Google Shape;89;p16"/>
          <p:cNvPicPr preferRelativeResize="0"/>
          <p:nvPr/>
        </p:nvPicPr>
        <p:blipFill>
          <a:blip r:embed="rId3">
            <a:alphaModFix/>
          </a:blip>
          <a:stretch>
            <a:fillRect/>
          </a:stretch>
        </p:blipFill>
        <p:spPr>
          <a:xfrm>
            <a:off x="7426933" y="785900"/>
            <a:ext cx="3706432" cy="53364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415600" y="719800"/>
            <a:ext cx="5191200" cy="637200"/>
          </a:xfrm>
          <a:prstGeom prst="rect">
            <a:avLst/>
          </a:prstGeom>
        </p:spPr>
        <p:txBody>
          <a:bodyPr spcFirstLastPara="1" wrap="square" lIns="121900" tIns="121900" rIns="121900" bIns="121900" anchor="b" anchorCtr="0">
            <a:normAutofit fontScale="90000"/>
          </a:bodyPr>
          <a:lstStyle/>
          <a:p>
            <a:endParaRPr dirty="0"/>
          </a:p>
          <a:p>
            <a:endParaRPr dirty="0"/>
          </a:p>
          <a:p>
            <a:endParaRPr dirty="0"/>
          </a:p>
          <a:p>
            <a:r>
              <a:rPr lang="en" dirty="0"/>
              <a:t>Free-listing and Pile-sorting (N=15)</a:t>
            </a:r>
            <a:endParaRPr dirty="0"/>
          </a:p>
        </p:txBody>
      </p:sp>
      <p:sp>
        <p:nvSpPr>
          <p:cNvPr id="95" name="Google Shape;95;p17"/>
          <p:cNvSpPr txBox="1">
            <a:spLocks noGrp="1"/>
          </p:cNvSpPr>
          <p:nvPr>
            <p:ph type="body" idx="1"/>
          </p:nvPr>
        </p:nvSpPr>
        <p:spPr>
          <a:xfrm>
            <a:off x="229233" y="2167567"/>
            <a:ext cx="4958000" cy="5079600"/>
          </a:xfrm>
          <a:prstGeom prst="rect">
            <a:avLst/>
          </a:prstGeom>
        </p:spPr>
        <p:txBody>
          <a:bodyPr spcFirstLastPara="1" wrap="square" lIns="121900" tIns="121900" rIns="121900" bIns="121900" anchor="t" anchorCtr="0">
            <a:normAutofit/>
          </a:bodyPr>
          <a:lstStyle/>
          <a:p>
            <a:pPr marL="609585" indent="-457189"/>
            <a:r>
              <a:rPr lang="en" dirty="0"/>
              <a:t>People’s perceptions on eco-toilets/composting toilets</a:t>
            </a:r>
            <a:endParaRPr dirty="0"/>
          </a:p>
          <a:p>
            <a:pPr marL="609585" indent="0">
              <a:spcBef>
                <a:spcPts val="1600"/>
              </a:spcBef>
              <a:buNone/>
            </a:pPr>
            <a:endParaRPr dirty="0"/>
          </a:p>
          <a:p>
            <a:pPr marL="609585" indent="-457189">
              <a:spcBef>
                <a:spcPts val="1600"/>
              </a:spcBef>
            </a:pPr>
            <a:r>
              <a:rPr lang="en" dirty="0"/>
              <a:t>Average Duration</a:t>
            </a:r>
            <a:endParaRPr dirty="0"/>
          </a:p>
          <a:p>
            <a:pPr marL="1219170" lvl="1" indent="-423323"/>
            <a:r>
              <a:rPr lang="en" dirty="0"/>
              <a:t>13  minutes</a:t>
            </a:r>
            <a:endParaRPr dirty="0"/>
          </a:p>
          <a:p>
            <a:pPr marL="0" indent="0">
              <a:spcBef>
                <a:spcPts val="1600"/>
              </a:spcBef>
              <a:spcAft>
                <a:spcPts val="1600"/>
              </a:spcAft>
              <a:buNone/>
            </a:pPr>
            <a:endParaRPr dirty="0"/>
          </a:p>
        </p:txBody>
      </p:sp>
      <p:pic>
        <p:nvPicPr>
          <p:cNvPr id="96" name="Google Shape;96;p17"/>
          <p:cNvPicPr preferRelativeResize="0"/>
          <p:nvPr/>
        </p:nvPicPr>
        <p:blipFill>
          <a:blip r:embed="rId3">
            <a:alphaModFix/>
          </a:blip>
          <a:stretch>
            <a:fillRect/>
          </a:stretch>
        </p:blipFill>
        <p:spPr>
          <a:xfrm>
            <a:off x="7702933" y="984934"/>
            <a:ext cx="3539867" cy="50966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dirty="0"/>
              <a:t>Selected Results</a:t>
            </a:r>
            <a:endParaRPr dirty="0"/>
          </a:p>
        </p:txBody>
      </p:sp>
      <p:sp>
        <p:nvSpPr>
          <p:cNvPr id="237" name="Google Shape;237;p38"/>
          <p:cNvSpPr txBox="1">
            <a:spLocks noGrp="1"/>
          </p:cNvSpPr>
          <p:nvPr>
            <p:ph type="body" idx="1"/>
          </p:nvPr>
        </p:nvSpPr>
        <p:spPr>
          <a:xfrm>
            <a:off x="517200" y="1986433"/>
            <a:ext cx="6464800" cy="4105200"/>
          </a:xfrm>
          <a:prstGeom prst="rect">
            <a:avLst/>
          </a:prstGeom>
        </p:spPr>
        <p:txBody>
          <a:bodyPr spcFirstLastPara="1" wrap="square" lIns="121900" tIns="121900" rIns="121900" bIns="121900" anchor="t" anchorCtr="0">
            <a:normAutofit fontScale="92500"/>
          </a:bodyPr>
          <a:lstStyle/>
          <a:p>
            <a:pPr marL="609585" indent="-457189"/>
            <a:r>
              <a:rPr lang="en" dirty="0"/>
              <a:t>Many participants asked “What do we do with the compost barrels when they are full?”</a:t>
            </a:r>
            <a:endParaRPr dirty="0"/>
          </a:p>
          <a:p>
            <a:pPr marL="609585" indent="-457189"/>
            <a:r>
              <a:rPr lang="en" dirty="0"/>
              <a:t>Currently no infrastructure in place to haul compost barrels away from home</a:t>
            </a:r>
            <a:endParaRPr dirty="0"/>
          </a:p>
          <a:p>
            <a:pPr marL="609585" indent="-457189"/>
            <a:r>
              <a:rPr lang="en" dirty="0"/>
              <a:t>Accessibility issues when moving full compost barrels </a:t>
            </a:r>
            <a:endParaRPr dirty="0"/>
          </a:p>
          <a:p>
            <a:pPr marL="609585" indent="-457189"/>
            <a:r>
              <a:rPr lang="en" dirty="0"/>
              <a:t>One full barrel can weigh </a:t>
            </a:r>
            <a:r>
              <a:rPr lang="en" b="1" dirty="0"/>
              <a:t>87 kg (192 </a:t>
            </a:r>
            <a:r>
              <a:rPr lang="en" b="1" dirty="0" err="1"/>
              <a:t>lbs</a:t>
            </a:r>
            <a:r>
              <a:rPr lang="en" b="1" dirty="0"/>
              <a:t>)</a:t>
            </a:r>
            <a:endParaRPr b="1" dirty="0"/>
          </a:p>
        </p:txBody>
      </p:sp>
      <p:pic>
        <p:nvPicPr>
          <p:cNvPr id="238" name="Google Shape;238;p38"/>
          <p:cNvPicPr preferRelativeResize="0"/>
          <p:nvPr/>
        </p:nvPicPr>
        <p:blipFill rotWithShape="1">
          <a:blip r:embed="rId3">
            <a:alphaModFix/>
          </a:blip>
          <a:srcRect l="18268" t="31625" r="13616" b="11433"/>
          <a:stretch/>
        </p:blipFill>
        <p:spPr>
          <a:xfrm>
            <a:off x="7238667" y="1410868"/>
            <a:ext cx="4199399" cy="46807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dirty="0"/>
              <a:t>Selected Results</a:t>
            </a:r>
            <a:endParaRPr dirty="0"/>
          </a:p>
        </p:txBody>
      </p:sp>
      <p:sp>
        <p:nvSpPr>
          <p:cNvPr id="244" name="Google Shape;244;p39"/>
          <p:cNvSpPr txBox="1">
            <a:spLocks noGrp="1"/>
          </p:cNvSpPr>
          <p:nvPr>
            <p:ph type="body" idx="1"/>
          </p:nvPr>
        </p:nvSpPr>
        <p:spPr>
          <a:xfrm>
            <a:off x="517200" y="1803633"/>
            <a:ext cx="5346800" cy="4288000"/>
          </a:xfrm>
          <a:prstGeom prst="rect">
            <a:avLst/>
          </a:prstGeom>
        </p:spPr>
        <p:txBody>
          <a:bodyPr spcFirstLastPara="1" wrap="square" lIns="121900" tIns="121900" rIns="121900" bIns="121900" anchor="t" anchorCtr="0">
            <a:normAutofit fontScale="85000" lnSpcReduction="20000"/>
          </a:bodyPr>
          <a:lstStyle/>
          <a:p>
            <a:pPr marL="609585" indent="-445758">
              <a:buSzPct val="100000"/>
            </a:pPr>
            <a:r>
              <a:rPr lang="en" dirty="0">
                <a:latin typeface="Calibri" panose="020F0502020204030204" pitchFamily="34" charset="0"/>
                <a:cs typeface="Calibri" panose="020F0502020204030204" pitchFamily="34" charset="0"/>
              </a:rPr>
              <a:t>Cost of composting toilets is high when compared to average wages</a:t>
            </a:r>
            <a:endParaRPr dirty="0">
              <a:latin typeface="Calibri" panose="020F0502020204030204" pitchFamily="34" charset="0"/>
              <a:cs typeface="Calibri" panose="020F0502020204030204" pitchFamily="34" charset="0"/>
            </a:endParaRPr>
          </a:p>
          <a:p>
            <a:pPr marL="609585" indent="-445758">
              <a:buSzPct val="100000"/>
            </a:pPr>
            <a:r>
              <a:rPr lang="en" dirty="0">
                <a:latin typeface="Calibri" panose="020F0502020204030204" pitchFamily="34" charset="0"/>
                <a:ea typeface="Libre Franklin"/>
                <a:cs typeface="Calibri" panose="020F0502020204030204" pitchFamily="34" charset="0"/>
                <a:sym typeface="Libre Franklin"/>
              </a:rPr>
              <a:t>Average Cost of Composting Toilet: </a:t>
            </a:r>
            <a:r>
              <a:rPr lang="en" b="1" dirty="0">
                <a:latin typeface="Calibri" panose="020F0502020204030204" pitchFamily="34" charset="0"/>
                <a:ea typeface="Libre Franklin"/>
                <a:cs typeface="Calibri" panose="020F0502020204030204" pitchFamily="34" charset="0"/>
                <a:sym typeface="Libre Franklin"/>
              </a:rPr>
              <a:t>₡360,000 ($700)</a:t>
            </a:r>
            <a:endParaRPr b="1" dirty="0">
              <a:latin typeface="Calibri" panose="020F0502020204030204" pitchFamily="34" charset="0"/>
              <a:cs typeface="Calibri" panose="020F0502020204030204" pitchFamily="34" charset="0"/>
            </a:endParaRPr>
          </a:p>
          <a:p>
            <a:pPr marL="609585" indent="-445758">
              <a:buSzPct val="100000"/>
            </a:pPr>
            <a:r>
              <a:rPr lang="en" dirty="0">
                <a:latin typeface="Calibri" panose="020F0502020204030204" pitchFamily="34" charset="0"/>
                <a:cs typeface="Calibri" panose="020F0502020204030204" pitchFamily="34" charset="0"/>
              </a:rPr>
              <a:t>Average wages: </a:t>
            </a:r>
            <a:r>
              <a:rPr lang="en" b="1" dirty="0">
                <a:latin typeface="Calibri" panose="020F0502020204030204" pitchFamily="34" charset="0"/>
                <a:ea typeface="Libre Franklin"/>
                <a:cs typeface="Calibri" panose="020F0502020204030204" pitchFamily="34" charset="0"/>
                <a:sym typeface="Libre Franklin"/>
              </a:rPr>
              <a:t>₡</a:t>
            </a:r>
            <a:r>
              <a:rPr lang="en" b="1" dirty="0">
                <a:latin typeface="Calibri" panose="020F0502020204030204" pitchFamily="34" charset="0"/>
                <a:cs typeface="Calibri" panose="020F0502020204030204" pitchFamily="34" charset="0"/>
              </a:rPr>
              <a:t>210,000-</a:t>
            </a:r>
            <a:r>
              <a:rPr lang="en" b="1" dirty="0">
                <a:latin typeface="Calibri" panose="020F0502020204030204" pitchFamily="34" charset="0"/>
                <a:ea typeface="Libre Franklin"/>
                <a:cs typeface="Calibri" panose="020F0502020204030204" pitchFamily="34" charset="0"/>
                <a:sym typeface="Libre Franklin"/>
              </a:rPr>
              <a:t>₡310,000 per month ($400-$600/month)</a:t>
            </a:r>
            <a:endParaRPr b="1" dirty="0">
              <a:latin typeface="Calibri" panose="020F0502020204030204" pitchFamily="34" charset="0"/>
              <a:ea typeface="Libre Franklin"/>
              <a:cs typeface="Calibri" panose="020F0502020204030204" pitchFamily="34" charset="0"/>
              <a:sym typeface="Libre Franklin"/>
            </a:endParaRPr>
          </a:p>
          <a:p>
            <a:pPr marL="609585" indent="-445758">
              <a:buSzPct val="100000"/>
            </a:pPr>
            <a:r>
              <a:rPr lang="en" dirty="0">
                <a:latin typeface="Calibri" panose="020F0502020204030204" pitchFamily="34" charset="0"/>
                <a:cs typeface="Calibri" panose="020F0502020204030204" pitchFamily="34" charset="0"/>
              </a:rPr>
              <a:t>Composting toilets need to be economically accessible to all</a:t>
            </a:r>
            <a:endParaRPr dirty="0">
              <a:latin typeface="Calibri" panose="020F0502020204030204" pitchFamily="34" charset="0"/>
              <a:cs typeface="Calibri" panose="020F0502020204030204" pitchFamily="34" charset="0"/>
            </a:endParaRPr>
          </a:p>
          <a:p>
            <a:pPr marL="609585" indent="-445758">
              <a:buSzPct val="100000"/>
            </a:pPr>
            <a:r>
              <a:rPr lang="en" dirty="0">
                <a:latin typeface="Calibri" panose="020F0502020204030204" pitchFamily="34" charset="0"/>
                <a:cs typeface="Calibri" panose="020F0502020204030204" pitchFamily="34" charset="0"/>
              </a:rPr>
              <a:t>Suggest having government + larger businesses subsidize composting toilet purchases</a:t>
            </a:r>
            <a:endParaRPr dirty="0">
              <a:latin typeface="Calibri" panose="020F0502020204030204" pitchFamily="34" charset="0"/>
              <a:cs typeface="Calibri" panose="020F0502020204030204" pitchFamily="34" charset="0"/>
            </a:endParaRPr>
          </a:p>
        </p:txBody>
      </p:sp>
      <p:pic>
        <p:nvPicPr>
          <p:cNvPr id="245" name="Google Shape;245;p39"/>
          <p:cNvPicPr preferRelativeResize="0"/>
          <p:nvPr/>
        </p:nvPicPr>
        <p:blipFill>
          <a:blip r:embed="rId3">
            <a:alphaModFix/>
          </a:blip>
          <a:stretch>
            <a:fillRect/>
          </a:stretch>
        </p:blipFill>
        <p:spPr>
          <a:xfrm>
            <a:off x="5757334" y="1728701"/>
            <a:ext cx="6231465" cy="3972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U.S. Faculty – Principal Investigators</a:t>
            </a:r>
            <a:endParaRPr dirty="0">
              <a:solidFill>
                <a:schemeClr val="accent1">
                  <a:lumMod val="75000"/>
                </a:schemeClr>
              </a:solidFill>
            </a:endParaRPr>
          </a:p>
        </p:txBody>
      </p:sp>
      <p:pic>
        <p:nvPicPr>
          <p:cNvPr id="122" name="Google Shape;122;p4" descr="A person smiling for the camera&#10;&#10;Description automatically generated with medium confidence"/>
          <p:cNvPicPr preferRelativeResize="0"/>
          <p:nvPr/>
        </p:nvPicPr>
        <p:blipFill rotWithShape="1">
          <a:blip r:embed="rId3">
            <a:alphaModFix/>
          </a:blip>
          <a:srcRect b="19885"/>
          <a:stretch/>
        </p:blipFill>
        <p:spPr>
          <a:xfrm>
            <a:off x="316011" y="1690688"/>
            <a:ext cx="1645920" cy="1977942"/>
          </a:xfrm>
          <a:prstGeom prst="rect">
            <a:avLst/>
          </a:prstGeom>
          <a:noFill/>
          <a:ln>
            <a:noFill/>
          </a:ln>
        </p:spPr>
      </p:pic>
      <p:sp>
        <p:nvSpPr>
          <p:cNvPr id="123" name="Google Shape;123;p4"/>
          <p:cNvSpPr txBox="1"/>
          <p:nvPr/>
        </p:nvSpPr>
        <p:spPr>
          <a:xfrm>
            <a:off x="1605880" y="169114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Dr. Kevin </a:t>
            </a:r>
            <a:r>
              <a:rPr lang="en-US" sz="2400" b="0" i="0" u="none" strike="noStrike" cap="none" dirty="0" err="1">
                <a:solidFill>
                  <a:schemeClr val="dk1"/>
                </a:solidFill>
                <a:latin typeface="Calibri"/>
                <a:ea typeface="Calibri"/>
                <a:cs typeface="Calibri"/>
                <a:sym typeface="Calibri"/>
              </a:rPr>
              <a:t>Orner</a:t>
            </a: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Department of Civil and Environmental Engineering</a:t>
            </a:r>
            <a:endParaRPr dirty="0"/>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West Virginia University</a:t>
            </a:r>
            <a:endParaRPr sz="2400" b="0" i="0" u="none" strike="noStrike" cap="none" dirty="0">
              <a:solidFill>
                <a:schemeClr val="dk1"/>
              </a:solidFill>
              <a:latin typeface="Calibri"/>
              <a:ea typeface="Calibri"/>
              <a:cs typeface="Calibri"/>
              <a:sym typeface="Calibri"/>
            </a:endParaRPr>
          </a:p>
        </p:txBody>
      </p:sp>
      <p:sp>
        <p:nvSpPr>
          <p:cNvPr id="125" name="Google Shape;125;p4"/>
          <p:cNvSpPr txBox="1"/>
          <p:nvPr/>
        </p:nvSpPr>
        <p:spPr>
          <a:xfrm>
            <a:off x="7901126" y="1686688"/>
            <a:ext cx="4220354" cy="1981942"/>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Dr. Pablo K. Cornejo</a:t>
            </a:r>
            <a:endParaRPr dirty="0"/>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Department of Civil Engineering</a:t>
            </a:r>
            <a:endParaRPr dirty="0"/>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California State University, Chico</a:t>
            </a:r>
            <a:endParaRPr sz="2400" b="0" i="0" u="none" strike="noStrike" cap="none" dirty="0">
              <a:solidFill>
                <a:schemeClr val="dk1"/>
              </a:solidFill>
              <a:latin typeface="Calibri"/>
              <a:ea typeface="Calibri"/>
              <a:cs typeface="Calibri"/>
              <a:sym typeface="Calibri"/>
            </a:endParaRPr>
          </a:p>
        </p:txBody>
      </p:sp>
      <p:sp>
        <p:nvSpPr>
          <p:cNvPr id="127" name="Google Shape;127;p4"/>
          <p:cNvSpPr txBox="1"/>
          <p:nvPr/>
        </p:nvSpPr>
        <p:spPr>
          <a:xfrm>
            <a:off x="1605880" y="4324595"/>
            <a:ext cx="4372578" cy="1323198"/>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Dr. Nancy Romero-Daza</a:t>
            </a:r>
            <a:endParaRPr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Department of Anthropology</a:t>
            </a:r>
            <a:endParaRPr dirty="0"/>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University of South Florida</a:t>
            </a:r>
            <a:endParaRPr sz="2400" b="0" i="0" u="none" strike="noStrike" cap="none" dirty="0">
              <a:solidFill>
                <a:schemeClr val="dk1"/>
              </a:solidFill>
              <a:latin typeface="Calibri"/>
              <a:ea typeface="Calibri"/>
              <a:cs typeface="Calibri"/>
              <a:sym typeface="Calibri"/>
            </a:endParaRPr>
          </a:p>
        </p:txBody>
      </p:sp>
      <p:sp>
        <p:nvSpPr>
          <p:cNvPr id="129" name="Google Shape;129;p4"/>
          <p:cNvSpPr/>
          <p:nvPr/>
        </p:nvSpPr>
        <p:spPr>
          <a:xfrm>
            <a:off x="7995834" y="4305902"/>
            <a:ext cx="6096000" cy="1200329"/>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Dr. David Himmelgreen</a:t>
            </a: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Department of Anthropology</a:t>
            </a:r>
            <a:endParaRPr/>
          </a:p>
          <a:p>
            <a:pPr marL="457200" marR="0" lvl="1"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University of South Florida</a:t>
            </a:r>
            <a:endParaRPr sz="2400" b="0" i="0" u="none" strike="noStrike" cap="none">
              <a:solidFill>
                <a:schemeClr val="dk1"/>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20F0417F-CA6D-5BE1-960A-E33AEB50D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256" y="1607923"/>
            <a:ext cx="1624313" cy="24364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8542A88-3E4D-5ED3-D0A4-536A1FD350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25" t="25045"/>
          <a:stretch/>
        </p:blipFill>
        <p:spPr bwMode="auto">
          <a:xfrm>
            <a:off x="311567" y="4044393"/>
            <a:ext cx="1645919" cy="26601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AF7FB00-3499-0BE5-220D-4117D95EE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700" y="4200381"/>
            <a:ext cx="1883426" cy="2506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1bf6b4eeb1_1_7"/>
          <p:cNvSpPr txBox="1">
            <a:spLocks noGrp="1"/>
          </p:cNvSpPr>
          <p:nvPr>
            <p:ph type="title"/>
          </p:nvPr>
        </p:nvSpPr>
        <p:spPr>
          <a:xfrm>
            <a:off x="594360" y="278129"/>
            <a:ext cx="9778500" cy="1494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Year 1 Conclusions</a:t>
            </a:r>
            <a:endParaRPr dirty="0"/>
          </a:p>
        </p:txBody>
      </p:sp>
      <p:sp>
        <p:nvSpPr>
          <p:cNvPr id="358" name="Google Shape;358;g21bf6b4eeb1_1_7"/>
          <p:cNvSpPr txBox="1">
            <a:spLocks noGrp="1"/>
          </p:cNvSpPr>
          <p:nvPr>
            <p:ph type="body" idx="2"/>
          </p:nvPr>
        </p:nvSpPr>
        <p:spPr>
          <a:xfrm>
            <a:off x="414068" y="2380891"/>
            <a:ext cx="9958782" cy="4096134"/>
          </a:xfrm>
          <a:prstGeom prst="rect">
            <a:avLst/>
          </a:prstGeom>
        </p:spPr>
        <p:txBody>
          <a:bodyPr spcFirstLastPara="1" wrap="square" lIns="0" tIns="45700" rIns="0" bIns="0" anchor="t" anchorCtr="0">
            <a:normAutofit/>
          </a:bodyPr>
          <a:lstStyle/>
          <a:p>
            <a:pPr marL="457200" marR="0" lvl="0" indent="-355600" algn="l" rtl="0">
              <a:lnSpc>
                <a:spcPct val="115000"/>
              </a:lnSpc>
              <a:spcBef>
                <a:spcPts val="1800"/>
              </a:spcBef>
              <a:spcAft>
                <a:spcPts val="0"/>
              </a:spcAft>
              <a:buSzPts val="2000"/>
              <a:buChar char="●"/>
            </a:pPr>
            <a:r>
              <a:rPr lang="en-US" dirty="0"/>
              <a:t>Septic tanks may be causing groundwater pollution which can threaten drinking water sources</a:t>
            </a:r>
            <a:endParaRPr dirty="0"/>
          </a:p>
          <a:p>
            <a:pPr marL="457200" marR="0" lvl="0" indent="-355600" algn="l" rtl="0">
              <a:lnSpc>
                <a:spcPct val="115000"/>
              </a:lnSpc>
              <a:spcBef>
                <a:spcPts val="0"/>
              </a:spcBef>
              <a:spcAft>
                <a:spcPts val="0"/>
              </a:spcAft>
              <a:buSzPts val="2000"/>
              <a:buChar char="●"/>
            </a:pPr>
            <a:r>
              <a:rPr lang="en-US" dirty="0"/>
              <a:t>Both technologies provide good sources of nutrients</a:t>
            </a:r>
            <a:endParaRPr dirty="0"/>
          </a:p>
          <a:p>
            <a:pPr marL="457200" marR="0" lvl="0" indent="-355600" algn="l" rtl="0">
              <a:lnSpc>
                <a:spcPct val="115000"/>
              </a:lnSpc>
              <a:spcBef>
                <a:spcPts val="0"/>
              </a:spcBef>
              <a:spcAft>
                <a:spcPts val="0"/>
              </a:spcAft>
              <a:buSzPts val="2000"/>
              <a:buChar char="●"/>
            </a:pPr>
            <a:r>
              <a:rPr lang="en-US" dirty="0"/>
              <a:t>No infrastructure is in place to use these nutrients</a:t>
            </a:r>
            <a:endParaRPr dirty="0"/>
          </a:p>
          <a:p>
            <a:pPr marL="457200" marR="0" lvl="0" indent="-355600" algn="l" rtl="0">
              <a:lnSpc>
                <a:spcPct val="115000"/>
              </a:lnSpc>
              <a:spcBef>
                <a:spcPts val="0"/>
              </a:spcBef>
              <a:spcAft>
                <a:spcPts val="0"/>
              </a:spcAft>
              <a:buSzPts val="2000"/>
              <a:buChar char="●"/>
            </a:pPr>
            <a:r>
              <a:rPr lang="en-US" dirty="0"/>
              <a:t>These systems may not be economically, socially, or environmentally sufficient (</a:t>
            </a:r>
            <a:r>
              <a:rPr lang="en-US" u="sng" dirty="0"/>
              <a:t>under current conditions</a:t>
            </a:r>
            <a:r>
              <a:rPr lang="en-US" dirty="0"/>
              <a: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7620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NSF-IRES Objective for Year 2</a:t>
            </a:r>
            <a:endParaRPr dirty="0">
              <a:solidFill>
                <a:schemeClr val="accent1">
                  <a:lumMod val="75000"/>
                </a:schemeClr>
              </a:solidFill>
            </a:endParaRPr>
          </a:p>
        </p:txBody>
      </p:sp>
      <p:sp>
        <p:nvSpPr>
          <p:cNvPr id="170" name="Google Shape;170;p10"/>
          <p:cNvSpPr txBox="1">
            <a:spLocks noGrp="1"/>
          </p:cNvSpPr>
          <p:nvPr>
            <p:ph type="body" idx="1"/>
          </p:nvPr>
        </p:nvSpPr>
        <p:spPr>
          <a:xfrm>
            <a:off x="157942" y="1840494"/>
            <a:ext cx="8932718" cy="4072566"/>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Clr>
                <a:schemeClr val="dk1"/>
              </a:buClr>
              <a:buSzPct val="100000"/>
              <a:buAutoNum type="arabicPeriod"/>
            </a:pPr>
            <a:r>
              <a:rPr lang="en-US" dirty="0"/>
              <a:t>Collect and analyze data to assess the sustainability of constructed wetlands</a:t>
            </a:r>
            <a:endParaRPr dirty="0"/>
          </a:p>
        </p:txBody>
      </p:sp>
      <p:pic>
        <p:nvPicPr>
          <p:cNvPr id="171" name="Google Shape;171;p10"/>
          <p:cNvPicPr preferRelativeResize="0"/>
          <p:nvPr/>
        </p:nvPicPr>
        <p:blipFill rotWithShape="1">
          <a:blip r:embed="rId3">
            <a:alphaModFix/>
          </a:blip>
          <a:srcRect/>
          <a:stretch/>
        </p:blipFill>
        <p:spPr>
          <a:xfrm>
            <a:off x="8801100" y="3257551"/>
            <a:ext cx="3465368" cy="2853366"/>
          </a:xfrm>
          <a:prstGeom prst="rect">
            <a:avLst/>
          </a:prstGeom>
          <a:noFill/>
          <a:ln>
            <a:noFill/>
          </a:ln>
        </p:spPr>
      </p:pic>
    </p:spTree>
    <p:extLst>
      <p:ext uri="{BB962C8B-B14F-4D97-AF65-F5344CB8AC3E}">
        <p14:creationId xmlns:p14="http://schemas.microsoft.com/office/powerpoint/2010/main" val="343647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3"/>
          <p:cNvSpPr txBox="1">
            <a:spLocks noGrp="1"/>
          </p:cNvSpPr>
          <p:nvPr>
            <p:ph type="title"/>
          </p:nvPr>
        </p:nvSpPr>
        <p:spPr>
          <a:xfrm>
            <a:off x="415600" y="119306"/>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75757"/>
              <a:buFont typeface="Calibri"/>
              <a:buNone/>
            </a:pPr>
            <a:r>
              <a:rPr lang="en-US" dirty="0">
                <a:solidFill>
                  <a:schemeClr val="accent1">
                    <a:lumMod val="75000"/>
                  </a:schemeClr>
                </a:solidFill>
              </a:rPr>
              <a:t>Current Greywater Management</a:t>
            </a:r>
            <a:endParaRPr dirty="0">
              <a:solidFill>
                <a:schemeClr val="accent1">
                  <a:lumMod val="75000"/>
                </a:schemeClr>
              </a:solidFill>
            </a:endParaRPr>
          </a:p>
        </p:txBody>
      </p:sp>
      <p:sp>
        <p:nvSpPr>
          <p:cNvPr id="713" name="Google Shape;713;p43"/>
          <p:cNvSpPr txBox="1">
            <a:spLocks noGrp="1"/>
          </p:cNvSpPr>
          <p:nvPr>
            <p:ph type="body" idx="1"/>
          </p:nvPr>
        </p:nvSpPr>
        <p:spPr>
          <a:xfrm>
            <a:off x="415600" y="1036193"/>
            <a:ext cx="11360800" cy="4555200"/>
          </a:xfrm>
          <a:prstGeom prst="rect">
            <a:avLst/>
          </a:prstGeom>
          <a:noFill/>
          <a:ln>
            <a:noFill/>
          </a:ln>
        </p:spPr>
        <p:txBody>
          <a:bodyPr spcFirstLastPara="1" wrap="square" lIns="121900" tIns="121900" rIns="121900" bIns="121900" anchor="t" anchorCtr="0">
            <a:normAutofit/>
          </a:bodyPr>
          <a:lstStyle/>
          <a:p>
            <a:pPr marL="609585" lvl="0" indent="-423323" algn="l" rtl="0">
              <a:lnSpc>
                <a:spcPct val="115000"/>
              </a:lnSpc>
              <a:spcBef>
                <a:spcPts val="0"/>
              </a:spcBef>
              <a:spcAft>
                <a:spcPts val="0"/>
              </a:spcAft>
              <a:buClr>
                <a:schemeClr val="dk1"/>
              </a:buClr>
              <a:buSzPts val="1400"/>
              <a:buChar char="●"/>
            </a:pPr>
            <a:r>
              <a:rPr lang="en-US"/>
              <a:t>Contamination of surface waters</a:t>
            </a:r>
            <a:endParaRPr/>
          </a:p>
          <a:p>
            <a:pPr marL="609585" lvl="0" indent="-423323" algn="l" rtl="0">
              <a:lnSpc>
                <a:spcPct val="115000"/>
              </a:lnSpc>
              <a:spcBef>
                <a:spcPts val="0"/>
              </a:spcBef>
              <a:spcAft>
                <a:spcPts val="0"/>
              </a:spcAft>
              <a:buClr>
                <a:schemeClr val="dk1"/>
              </a:buClr>
              <a:buSzPts val="1400"/>
              <a:buChar char="●"/>
            </a:pPr>
            <a:r>
              <a:rPr lang="en-US"/>
              <a:t>Direct discharge to streets or groundwater</a:t>
            </a:r>
            <a:endParaRPr/>
          </a:p>
          <a:p>
            <a:pPr marL="609585" lvl="0" indent="-423323" algn="l" rtl="0">
              <a:lnSpc>
                <a:spcPct val="115000"/>
              </a:lnSpc>
              <a:spcBef>
                <a:spcPts val="0"/>
              </a:spcBef>
              <a:spcAft>
                <a:spcPts val="0"/>
              </a:spcAft>
              <a:buClr>
                <a:schemeClr val="dk1"/>
              </a:buClr>
              <a:buSzPts val="1400"/>
              <a:buChar char="●"/>
            </a:pPr>
            <a:r>
              <a:rPr lang="en-US"/>
              <a:t>Untreated greywater, aesthetic issues</a:t>
            </a:r>
            <a:endParaRPr/>
          </a:p>
          <a:p>
            <a:pPr marL="609585" lvl="0" indent="-334423" algn="l" rtl="0">
              <a:lnSpc>
                <a:spcPct val="115000"/>
              </a:lnSpc>
              <a:spcBef>
                <a:spcPts val="0"/>
              </a:spcBef>
              <a:spcAft>
                <a:spcPts val="0"/>
              </a:spcAft>
              <a:buClr>
                <a:schemeClr val="dk1"/>
              </a:buClr>
              <a:buSzPts val="1400"/>
              <a:buNone/>
            </a:pPr>
            <a:endParaRPr/>
          </a:p>
        </p:txBody>
      </p:sp>
      <p:pic>
        <p:nvPicPr>
          <p:cNvPr id="714" name="Google Shape;714;p43"/>
          <p:cNvPicPr preferRelativeResize="0"/>
          <p:nvPr/>
        </p:nvPicPr>
        <p:blipFill rotWithShape="1">
          <a:blip r:embed="rId3">
            <a:alphaModFix/>
          </a:blip>
          <a:srcRect/>
          <a:stretch/>
        </p:blipFill>
        <p:spPr>
          <a:xfrm>
            <a:off x="264694" y="2674962"/>
            <a:ext cx="5767615" cy="3870218"/>
          </a:xfrm>
          <a:prstGeom prst="rect">
            <a:avLst/>
          </a:prstGeom>
          <a:noFill/>
          <a:ln>
            <a:noFill/>
          </a:ln>
        </p:spPr>
      </p:pic>
      <p:pic>
        <p:nvPicPr>
          <p:cNvPr id="715" name="Google Shape;715;p43"/>
          <p:cNvPicPr preferRelativeResize="0"/>
          <p:nvPr/>
        </p:nvPicPr>
        <p:blipFill rotWithShape="1">
          <a:blip r:embed="rId4">
            <a:alphaModFix/>
          </a:blip>
          <a:srcRect/>
          <a:stretch/>
        </p:blipFill>
        <p:spPr>
          <a:xfrm rot="10800000">
            <a:off x="6665495" y="2668135"/>
            <a:ext cx="5526502" cy="3877045"/>
          </a:xfrm>
          <a:prstGeom prst="rect">
            <a:avLst/>
          </a:prstGeom>
          <a:noFill/>
          <a:ln>
            <a:noFill/>
          </a:ln>
        </p:spPr>
      </p:pic>
      <p:sp>
        <p:nvSpPr>
          <p:cNvPr id="3" name="TextBox 2">
            <a:extLst>
              <a:ext uri="{FF2B5EF4-FFF2-40B4-BE49-F238E27FC236}">
                <a16:creationId xmlns:a16="http://schemas.microsoft.com/office/drawing/2014/main" id="{91933203-2E11-862C-0BE8-2AF2541F3D3C}"/>
              </a:ext>
            </a:extLst>
          </p:cNvPr>
          <p:cNvSpPr txBox="1"/>
          <p:nvPr/>
        </p:nvSpPr>
        <p:spPr>
          <a:xfrm>
            <a:off x="941471" y="6545180"/>
            <a:ext cx="6093994" cy="307777"/>
          </a:xfrm>
          <a:prstGeom prst="rect">
            <a:avLst/>
          </a:prstGeom>
          <a:noFill/>
        </p:spPr>
        <p:txBody>
          <a:bodyPr wrap="square">
            <a:spAutoFit/>
          </a:bodyPr>
          <a:lstStyle/>
          <a:p>
            <a:r>
              <a:rPr lang="en-US" i="1" dirty="0"/>
              <a:t>Greywater often goes untreated into the street</a:t>
            </a:r>
          </a:p>
        </p:txBody>
      </p:sp>
      <p:sp>
        <p:nvSpPr>
          <p:cNvPr id="5" name="TextBox 4">
            <a:extLst>
              <a:ext uri="{FF2B5EF4-FFF2-40B4-BE49-F238E27FC236}">
                <a16:creationId xmlns:a16="http://schemas.microsoft.com/office/drawing/2014/main" id="{5BC7AF4B-7F42-BC27-AF9C-BFDD48AB0650}"/>
              </a:ext>
            </a:extLst>
          </p:cNvPr>
          <p:cNvSpPr txBox="1"/>
          <p:nvPr/>
        </p:nvSpPr>
        <p:spPr>
          <a:xfrm>
            <a:off x="7191366" y="6545179"/>
            <a:ext cx="6093994" cy="307777"/>
          </a:xfrm>
          <a:prstGeom prst="rect">
            <a:avLst/>
          </a:prstGeom>
          <a:noFill/>
        </p:spPr>
        <p:txBody>
          <a:bodyPr wrap="square">
            <a:spAutoFit/>
          </a:bodyPr>
          <a:lstStyle/>
          <a:p>
            <a:r>
              <a:rPr lang="en-US" i="1" dirty="0"/>
              <a:t>Greywater effluent discharging into the street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2AB6B-0DD5-C715-AF39-5A1858F09D92}"/>
              </a:ext>
            </a:extLst>
          </p:cNvPr>
          <p:cNvSpPr>
            <a:spLocks noGrp="1"/>
          </p:cNvSpPr>
          <p:nvPr>
            <p:ph type="title"/>
          </p:nvPr>
        </p:nvSpPr>
        <p:spPr>
          <a:xfrm>
            <a:off x="640080" y="4777739"/>
            <a:ext cx="3418990" cy="1412119"/>
          </a:xfrm>
        </p:spPr>
        <p:txBody>
          <a:bodyPr>
            <a:normAutofit/>
          </a:bodyPr>
          <a:lstStyle/>
          <a:p>
            <a:r>
              <a:rPr lang="en-US" sz="4800" dirty="0">
                <a:solidFill>
                  <a:schemeClr val="accent1">
                    <a:lumMod val="75000"/>
                  </a:schemeClr>
                </a:solidFill>
              </a:rPr>
              <a:t>Participants receive</a:t>
            </a:r>
          </a:p>
        </p:txBody>
      </p:sp>
      <p:sp>
        <p:nvSpPr>
          <p:cNvPr id="2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7AE5460-D8ED-BFF8-9F4C-EDC463ED4BFA}"/>
              </a:ext>
            </a:extLst>
          </p:cNvPr>
          <p:cNvSpPr>
            <a:spLocks noGrp="1"/>
          </p:cNvSpPr>
          <p:nvPr>
            <p:ph type="body" idx="1"/>
          </p:nvPr>
        </p:nvSpPr>
        <p:spPr>
          <a:xfrm>
            <a:off x="4654294" y="4777739"/>
            <a:ext cx="6897626" cy="1399223"/>
          </a:xfrm>
        </p:spPr>
        <p:txBody>
          <a:bodyPr anchor="ctr">
            <a:noAutofit/>
          </a:bodyPr>
          <a:lstStyle/>
          <a:p>
            <a:r>
              <a:rPr lang="en-US" sz="2400" dirty="0"/>
              <a:t>Virtual pre-departure training (1 week, 4 d/w)</a:t>
            </a:r>
          </a:p>
          <a:p>
            <a:r>
              <a:rPr lang="en-US" sz="2400" dirty="0"/>
              <a:t>Airfare to CR</a:t>
            </a:r>
          </a:p>
          <a:p>
            <a:r>
              <a:rPr lang="en-US" sz="2400" dirty="0"/>
              <a:t>Room and Board </a:t>
            </a:r>
          </a:p>
          <a:p>
            <a:r>
              <a:rPr lang="en-US" sz="2400" dirty="0"/>
              <a:t>Weekly stipend ($530) during six field weeks in Costa Rica</a:t>
            </a:r>
          </a:p>
        </p:txBody>
      </p:sp>
      <p:pic>
        <p:nvPicPr>
          <p:cNvPr id="5" name="Picture 4" descr="A group of people in the woods">
            <a:extLst>
              <a:ext uri="{FF2B5EF4-FFF2-40B4-BE49-F238E27FC236}">
                <a16:creationId xmlns:a16="http://schemas.microsoft.com/office/drawing/2014/main" id="{C45B6A70-5D40-6D0A-D314-3834A23CA17B}"/>
              </a:ext>
            </a:extLst>
          </p:cNvPr>
          <p:cNvPicPr>
            <a:picLocks noChangeAspect="1"/>
          </p:cNvPicPr>
          <p:nvPr/>
        </p:nvPicPr>
        <p:blipFill>
          <a:blip r:embed="rId3"/>
          <a:stretch>
            <a:fillRect/>
          </a:stretch>
        </p:blipFill>
        <p:spPr>
          <a:xfrm>
            <a:off x="1921790" y="0"/>
            <a:ext cx="7885848" cy="4390836"/>
          </a:xfrm>
          <a:prstGeom prst="rect">
            <a:avLst/>
          </a:prstGeom>
        </p:spPr>
      </p:pic>
    </p:spTree>
    <p:extLst>
      <p:ext uri="{BB962C8B-B14F-4D97-AF65-F5344CB8AC3E}">
        <p14:creationId xmlns:p14="http://schemas.microsoft.com/office/powerpoint/2010/main" val="169792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62AB6B-0DD5-C715-AF39-5A1858F09D92}"/>
              </a:ext>
            </a:extLst>
          </p:cNvPr>
          <p:cNvSpPr>
            <a:spLocks noGrp="1"/>
          </p:cNvSpPr>
          <p:nvPr>
            <p:ph type="title"/>
          </p:nvPr>
        </p:nvSpPr>
        <p:spPr>
          <a:xfrm>
            <a:off x="1137034" y="609597"/>
            <a:ext cx="9392421" cy="1330841"/>
          </a:xfrm>
        </p:spPr>
        <p:txBody>
          <a:bodyPr>
            <a:normAutofit/>
          </a:bodyPr>
          <a:lstStyle/>
          <a:p>
            <a:r>
              <a:rPr lang="en-US" dirty="0">
                <a:solidFill>
                  <a:schemeClr val="accent1">
                    <a:lumMod val="75000"/>
                  </a:schemeClr>
                </a:solidFill>
              </a:rPr>
              <a:t>What students will do</a:t>
            </a:r>
          </a:p>
        </p:txBody>
      </p:sp>
      <p:sp>
        <p:nvSpPr>
          <p:cNvPr id="3" name="Text Placeholder 2">
            <a:extLst>
              <a:ext uri="{FF2B5EF4-FFF2-40B4-BE49-F238E27FC236}">
                <a16:creationId xmlns:a16="http://schemas.microsoft.com/office/drawing/2014/main" id="{57AE5460-D8ED-BFF8-9F4C-EDC463ED4BFA}"/>
              </a:ext>
            </a:extLst>
          </p:cNvPr>
          <p:cNvSpPr>
            <a:spLocks noGrp="1"/>
          </p:cNvSpPr>
          <p:nvPr>
            <p:ph type="body" idx="1"/>
          </p:nvPr>
        </p:nvSpPr>
        <p:spPr>
          <a:xfrm>
            <a:off x="684127" y="1940438"/>
            <a:ext cx="5609415" cy="4175697"/>
          </a:xfrm>
        </p:spPr>
        <p:txBody>
          <a:bodyPr>
            <a:noAutofit/>
          </a:bodyPr>
          <a:lstStyle/>
          <a:p>
            <a:r>
              <a:rPr lang="en-US" sz="2400" dirty="0"/>
              <a:t>Days 1 and 2 (San Jose): tour of wastewater treatment plant, interact with UCR faculty and students</a:t>
            </a:r>
          </a:p>
          <a:p>
            <a:r>
              <a:rPr lang="en-US" sz="2400" dirty="0"/>
              <a:t>Days 3-10 (Monteverde w/ faculty): Orientations, trainings, site visits</a:t>
            </a:r>
          </a:p>
          <a:p>
            <a:r>
              <a:rPr lang="en-US" sz="2400" dirty="0"/>
              <a:t>Days 11-42 (Monteverde w/ local advisors): Environmental sampling and analyses, surveys and focus groups</a:t>
            </a:r>
          </a:p>
          <a:p>
            <a:r>
              <a:rPr lang="en-US" sz="2400" dirty="0"/>
              <a:t>In Monteverde, live with a host family. Eat breakfast and dinner with host family, received packed lunch.</a:t>
            </a:r>
          </a:p>
        </p:txBody>
      </p:sp>
      <p:pic>
        <p:nvPicPr>
          <p:cNvPr id="5" name="Picture 4" descr="A group of people standing on a metal railing&#10;&#10;Description automatically generated">
            <a:extLst>
              <a:ext uri="{FF2B5EF4-FFF2-40B4-BE49-F238E27FC236}">
                <a16:creationId xmlns:a16="http://schemas.microsoft.com/office/drawing/2014/main" id="{03A22378-309B-979C-C8C5-E3688A737142}"/>
              </a:ext>
            </a:extLst>
          </p:cNvPr>
          <p:cNvPicPr>
            <a:picLocks noChangeAspect="1"/>
          </p:cNvPicPr>
          <p:nvPr/>
        </p:nvPicPr>
        <p:blipFill>
          <a:blip r:embed="rId2"/>
          <a:stretch>
            <a:fillRect/>
          </a:stretch>
        </p:blipFill>
        <p:spPr>
          <a:xfrm>
            <a:off x="6719367" y="2225283"/>
            <a:ext cx="4788505" cy="3675176"/>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20106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6959A679-F576-BA33-35F7-0E62593572A0}"/>
              </a:ext>
            </a:extLst>
          </p:cNvPr>
          <p:cNvPicPr>
            <a:picLocks noChangeAspect="1"/>
          </p:cNvPicPr>
          <p:nvPr/>
        </p:nvPicPr>
        <p:blipFill rotWithShape="1">
          <a:blip r:embed="rId3"/>
          <a:srcRect b="5119"/>
          <a:stretch/>
        </p:blipFill>
        <p:spPr>
          <a:xfrm>
            <a:off x="3390592" y="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62AB6B-0DD5-C715-AF39-5A1858F09D92}"/>
              </a:ext>
            </a:extLst>
          </p:cNvPr>
          <p:cNvSpPr>
            <a:spLocks noGrp="1"/>
          </p:cNvSpPr>
          <p:nvPr>
            <p:ph type="title"/>
          </p:nvPr>
        </p:nvSpPr>
        <p:spPr>
          <a:xfrm>
            <a:off x="838200" y="365125"/>
            <a:ext cx="3822189" cy="1155450"/>
          </a:xfrm>
        </p:spPr>
        <p:txBody>
          <a:bodyPr>
            <a:normAutofit/>
          </a:bodyPr>
          <a:lstStyle/>
          <a:p>
            <a:r>
              <a:rPr lang="en-US" sz="4000" dirty="0">
                <a:solidFill>
                  <a:schemeClr val="accent1">
                    <a:lumMod val="75000"/>
                  </a:schemeClr>
                </a:solidFill>
              </a:rPr>
              <a:t>Typical Day</a:t>
            </a:r>
          </a:p>
        </p:txBody>
      </p:sp>
      <p:sp>
        <p:nvSpPr>
          <p:cNvPr id="3" name="Text Placeholder 2">
            <a:extLst>
              <a:ext uri="{FF2B5EF4-FFF2-40B4-BE49-F238E27FC236}">
                <a16:creationId xmlns:a16="http://schemas.microsoft.com/office/drawing/2014/main" id="{57AE5460-D8ED-BFF8-9F4C-EDC463ED4BFA}"/>
              </a:ext>
            </a:extLst>
          </p:cNvPr>
          <p:cNvSpPr>
            <a:spLocks noGrp="1"/>
          </p:cNvSpPr>
          <p:nvPr>
            <p:ph type="body" idx="1"/>
          </p:nvPr>
        </p:nvSpPr>
        <p:spPr>
          <a:xfrm>
            <a:off x="184936" y="1746608"/>
            <a:ext cx="5342562" cy="4430356"/>
          </a:xfrm>
        </p:spPr>
        <p:txBody>
          <a:bodyPr>
            <a:noAutofit/>
          </a:bodyPr>
          <a:lstStyle/>
          <a:p>
            <a:r>
              <a:rPr lang="en-US" sz="1800" dirty="0"/>
              <a:t>7:30am	Breakfast w/ host family</a:t>
            </a:r>
          </a:p>
          <a:p>
            <a:r>
              <a:rPr lang="en-US" sz="1800" dirty="0"/>
              <a:t>9:00-10:20	Anthropology Training at MVI</a:t>
            </a:r>
          </a:p>
          <a:p>
            <a:r>
              <a:rPr lang="en-US" sz="1800" dirty="0"/>
              <a:t>10:40-12	Engineering Training at MVI</a:t>
            </a:r>
          </a:p>
          <a:p>
            <a:r>
              <a:rPr lang="en-US" sz="1800" dirty="0"/>
              <a:t>12-1		Lunch</a:t>
            </a:r>
          </a:p>
          <a:p>
            <a:r>
              <a:rPr lang="en-US" sz="1800" dirty="0"/>
              <a:t>1-2:20	Anthropology Field Work</a:t>
            </a:r>
          </a:p>
          <a:p>
            <a:r>
              <a:rPr lang="en-US" sz="1800" dirty="0"/>
              <a:t>2:40-4	Engineering Field Work</a:t>
            </a:r>
          </a:p>
          <a:p>
            <a:r>
              <a:rPr lang="en-US" sz="1800" dirty="0"/>
              <a:t>4-4:30	Debrief</a:t>
            </a:r>
          </a:p>
          <a:p>
            <a:r>
              <a:rPr lang="en-US" sz="1800" dirty="0"/>
              <a:t>5:30pm	Dinner w/ host family</a:t>
            </a:r>
          </a:p>
        </p:txBody>
      </p:sp>
    </p:spTree>
    <p:extLst>
      <p:ext uri="{BB962C8B-B14F-4D97-AF65-F5344CB8AC3E}">
        <p14:creationId xmlns:p14="http://schemas.microsoft.com/office/powerpoint/2010/main" val="346603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0"/>
          <p:cNvSpPr/>
          <p:nvPr/>
        </p:nvSpPr>
        <p:spPr>
          <a:xfrm>
            <a:off x="768212" y="542550"/>
            <a:ext cx="10559150" cy="584735"/>
          </a:xfrm>
          <a:prstGeom prst="rect">
            <a:avLst/>
          </a:prstGeom>
          <a:noFill/>
          <a:ln>
            <a:noFill/>
          </a:ln>
        </p:spPr>
        <p:txBody>
          <a:bodyPr spcFirstLastPara="1" wrap="square" lIns="91425" tIns="45700" rIns="91425" bIns="45700" anchor="t" anchorCtr="0">
            <a:spAutoFit/>
          </a:bodyPr>
          <a:lstStyle/>
          <a:p>
            <a:pPr algn="ctr"/>
            <a:r>
              <a:rPr lang="en-US" sz="3200" dirty="0">
                <a:solidFill>
                  <a:schemeClr val="accent1">
                    <a:lumMod val="75000"/>
                  </a:schemeClr>
                </a:solidFill>
                <a:latin typeface="Calibri"/>
                <a:ea typeface="Calibri"/>
                <a:cs typeface="Calibri"/>
                <a:sym typeface="Verdana"/>
              </a:rPr>
              <a:t>MONTEVERDE INSTITUTE</a:t>
            </a:r>
            <a:endParaRPr sz="3200" dirty="0">
              <a:solidFill>
                <a:schemeClr val="accent1">
                  <a:lumMod val="75000"/>
                </a:schemeClr>
              </a:solidFill>
              <a:latin typeface="Calibri"/>
              <a:ea typeface="Calibri"/>
              <a:cs typeface="Calibri"/>
              <a:sym typeface="Verdana"/>
            </a:endParaRPr>
          </a:p>
        </p:txBody>
      </p:sp>
      <p:sp>
        <p:nvSpPr>
          <p:cNvPr id="326" name="Google Shape;326;p20"/>
          <p:cNvSpPr/>
          <p:nvPr/>
        </p:nvSpPr>
        <p:spPr>
          <a:xfrm>
            <a:off x="768213" y="1172895"/>
            <a:ext cx="10559150" cy="830956"/>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Verdana"/>
              </a:rPr>
              <a:t>Our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Verdana"/>
              </a:rPr>
              <a:t>mission</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Verdana"/>
              </a:rPr>
              <a:t> is to promote social, ecological and economic sustainability by integrating community initiatives with education, research and conservation.</a:t>
            </a: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Verdana"/>
            </a:endParaRPr>
          </a:p>
        </p:txBody>
      </p:sp>
      <p:pic>
        <p:nvPicPr>
          <p:cNvPr id="13" name="Picture 2" descr="Study Abroad Research Community Monteverde Costa Rica | Monteverde Institute">
            <a:extLst>
              <a:ext uri="{FF2B5EF4-FFF2-40B4-BE49-F238E27FC236}">
                <a16:creationId xmlns:a16="http://schemas.microsoft.com/office/drawing/2014/main" id="{5847BEE3-C538-4AE5-95DB-C3455651C8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710" y="2237184"/>
            <a:ext cx="7482106" cy="436456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685C71D5-3F5F-457C-9EFC-50C6A09FD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22" y="2875471"/>
            <a:ext cx="3436088" cy="30879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1"/>
          <p:cNvPicPr preferRelativeResize="0"/>
          <p:nvPr/>
        </p:nvPicPr>
        <p:blipFill rotWithShape="1">
          <a:blip r:embed="rId3">
            <a:alphaModFix/>
          </a:blip>
          <a:srcRect t="36137" b="22222"/>
          <a:stretch/>
        </p:blipFill>
        <p:spPr>
          <a:xfrm>
            <a:off x="895739" y="1"/>
            <a:ext cx="10462192" cy="3247697"/>
          </a:xfrm>
          <a:prstGeom prst="rect">
            <a:avLst/>
          </a:prstGeom>
          <a:noFill/>
          <a:ln>
            <a:noFill/>
          </a:ln>
        </p:spPr>
      </p:pic>
      <p:sp>
        <p:nvSpPr>
          <p:cNvPr id="337" name="Google Shape;337;p21"/>
          <p:cNvSpPr/>
          <p:nvPr/>
        </p:nvSpPr>
        <p:spPr>
          <a:xfrm>
            <a:off x="820078" y="4188618"/>
            <a:ext cx="5269546" cy="2246729"/>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Verdana"/>
              </a:rPr>
              <a:t>Place-based education with more than 30 </a:t>
            </a:r>
            <a:r>
              <a:rPr lang="en-US" altLang="es-CR" sz="2000" dirty="0">
                <a:latin typeface="Calibri" panose="020F0502020204030204" pitchFamily="34" charset="0"/>
                <a:ea typeface="Calibri" panose="020F0502020204030204" pitchFamily="34" charset="0"/>
                <a:cs typeface="Calibri" panose="020F0502020204030204" pitchFamily="34" charset="0"/>
              </a:rPr>
              <a:t>collaborating universities that includes research and service to the community</a:t>
            </a:r>
          </a:p>
          <a:p>
            <a:pPr marL="285750" indent="-285750">
              <a:buFont typeface="Arial" panose="020B0604020202020204" pitchFamily="34" charset="0"/>
              <a:buChar char="•"/>
            </a:pPr>
            <a:endParaRPr lang="en-US" altLang="es-CR"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Three pillars: place-based education, applied research, and community programs. </a:t>
            </a:r>
            <a:endParaRPr lang="en-US" altLang="es-CR"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38" name="Google Shape;338;p21"/>
          <p:cNvGrpSpPr/>
          <p:nvPr/>
        </p:nvGrpSpPr>
        <p:grpSpPr>
          <a:xfrm>
            <a:off x="7852517" y="3328690"/>
            <a:ext cx="2060687" cy="946679"/>
            <a:chOff x="1217394" y="571"/>
            <a:chExt cx="1247963" cy="623981"/>
          </a:xfrm>
        </p:grpSpPr>
        <p:sp>
          <p:nvSpPr>
            <p:cNvPr id="339" name="Google Shape;339;p21"/>
            <p:cNvSpPr/>
            <p:nvPr/>
          </p:nvSpPr>
          <p:spPr>
            <a:xfrm>
              <a:off x="1217394" y="571"/>
              <a:ext cx="1247963" cy="623981"/>
            </a:xfrm>
            <a:prstGeom prst="roundRect">
              <a:avLst>
                <a:gd name="adj" fmla="val 10000"/>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endParaRPr/>
            </a:p>
          </p:txBody>
        </p:sp>
        <p:sp>
          <p:nvSpPr>
            <p:cNvPr id="340" name="Google Shape;340;p21"/>
            <p:cNvSpPr txBox="1"/>
            <p:nvPr/>
          </p:nvSpPr>
          <p:spPr>
            <a:xfrm>
              <a:off x="1235670" y="18847"/>
              <a:ext cx="1211411" cy="587429"/>
            </a:xfrm>
            <a:prstGeom prst="rect">
              <a:avLst/>
            </a:prstGeom>
            <a:noFill/>
            <a:ln>
              <a:noFill/>
            </a:ln>
          </p:spPr>
          <p:txBody>
            <a:bodyPr spcFirstLastPara="1" wrap="square" lIns="57150" tIns="57150" rIns="57150" bIns="57150" anchor="ctr" anchorCtr="0">
              <a:noAutofit/>
            </a:bodyPr>
            <a:lstStyle/>
            <a:p>
              <a:pPr algn="ctr">
                <a:lnSpc>
                  <a:spcPct val="90000"/>
                </a:lnSpc>
              </a:pPr>
              <a:r>
                <a:rPr lang="en-US" sz="2000" dirty="0">
                  <a:solidFill>
                    <a:schemeClr val="tx1"/>
                  </a:solidFill>
                  <a:latin typeface="Calibri"/>
                  <a:ea typeface="Calibri"/>
                  <a:cs typeface="Calibri"/>
                  <a:sym typeface="Calibri"/>
                </a:rPr>
                <a:t>ACADEMIC PROGRAMS</a:t>
              </a:r>
              <a:endParaRPr sz="2000" dirty="0">
                <a:solidFill>
                  <a:schemeClr val="tx1"/>
                </a:solidFill>
              </a:endParaRPr>
            </a:p>
          </p:txBody>
        </p:sp>
      </p:grpSp>
      <p:grpSp>
        <p:nvGrpSpPr>
          <p:cNvPr id="341" name="Google Shape;341;p21"/>
          <p:cNvGrpSpPr/>
          <p:nvPr/>
        </p:nvGrpSpPr>
        <p:grpSpPr>
          <a:xfrm>
            <a:off x="9399258" y="4353948"/>
            <a:ext cx="513945" cy="671787"/>
            <a:chOff x="2099401" y="868671"/>
            <a:chExt cx="513945" cy="671787"/>
          </a:xfrm>
        </p:grpSpPr>
        <p:sp>
          <p:nvSpPr>
            <p:cNvPr id="342" name="Google Shape;342;p21"/>
            <p:cNvSpPr/>
            <p:nvPr/>
          </p:nvSpPr>
          <p:spPr>
            <a:xfrm rot="3600000">
              <a:off x="2031562" y="1095368"/>
              <a:ext cx="649623" cy="218393"/>
            </a:xfrm>
            <a:prstGeom prst="leftRightArrow">
              <a:avLst>
                <a:gd name="adj1" fmla="val 60000"/>
                <a:gd name="adj2" fmla="val 50000"/>
              </a:avLst>
            </a:prstGeom>
            <a:gradFill>
              <a:gsLst>
                <a:gs pos="0">
                  <a:srgbClr val="FFC647"/>
                </a:gs>
                <a:gs pos="50000">
                  <a:srgbClr val="FFC600"/>
                </a:gs>
                <a:gs pos="100000">
                  <a:srgbClr val="E3B400"/>
                </a:gs>
              </a:gsLst>
              <a:lin ang="5400000" scaled="0"/>
            </a:gradFill>
            <a:ln>
              <a:noFill/>
            </a:ln>
          </p:spPr>
          <p:txBody>
            <a:bodyPr spcFirstLastPara="1" wrap="square" lIns="91425" tIns="91425" rIns="91425" bIns="91425" anchor="ctr" anchorCtr="0">
              <a:noAutofit/>
            </a:bodyPr>
            <a:lstStyle/>
            <a:p>
              <a:endParaRPr/>
            </a:p>
          </p:txBody>
        </p:sp>
        <p:sp>
          <p:nvSpPr>
            <p:cNvPr id="343" name="Google Shape;343;p21"/>
            <p:cNvSpPr txBox="1"/>
            <p:nvPr/>
          </p:nvSpPr>
          <p:spPr>
            <a:xfrm rot="3600000">
              <a:off x="2097080" y="1139047"/>
              <a:ext cx="518587" cy="131035"/>
            </a:xfrm>
            <a:prstGeom prst="rect">
              <a:avLst/>
            </a:prstGeom>
            <a:noFill/>
            <a:ln>
              <a:noFill/>
            </a:ln>
          </p:spPr>
          <p:txBody>
            <a:bodyPr spcFirstLastPara="1" wrap="square" lIns="0" tIns="0" rIns="0" bIns="0" anchor="ctr" anchorCtr="0">
              <a:noAutofit/>
            </a:bodyPr>
            <a:lstStyle/>
            <a:p>
              <a:pPr algn="ctr">
                <a:lnSpc>
                  <a:spcPct val="90000"/>
                </a:lnSpc>
              </a:pPr>
              <a:endParaRPr sz="900">
                <a:solidFill>
                  <a:schemeClr val="lt1"/>
                </a:solidFill>
                <a:latin typeface="Calibri"/>
                <a:ea typeface="Calibri"/>
                <a:cs typeface="Calibri"/>
                <a:sym typeface="Calibri"/>
              </a:endParaRPr>
            </a:p>
          </p:txBody>
        </p:sp>
      </p:grpSp>
      <p:grpSp>
        <p:nvGrpSpPr>
          <p:cNvPr id="344" name="Google Shape;344;p21"/>
          <p:cNvGrpSpPr/>
          <p:nvPr/>
        </p:nvGrpSpPr>
        <p:grpSpPr>
          <a:xfrm>
            <a:off x="9592195" y="5206021"/>
            <a:ext cx="1765736" cy="918951"/>
            <a:chOff x="2247390" y="1784577"/>
            <a:chExt cx="1247963" cy="623981"/>
          </a:xfrm>
        </p:grpSpPr>
        <p:sp>
          <p:nvSpPr>
            <p:cNvPr id="345" name="Google Shape;345;p21"/>
            <p:cNvSpPr/>
            <p:nvPr/>
          </p:nvSpPr>
          <p:spPr>
            <a:xfrm>
              <a:off x="2247390" y="1784577"/>
              <a:ext cx="1247963" cy="623981"/>
            </a:xfrm>
            <a:prstGeom prst="roundRect">
              <a:avLst>
                <a:gd name="adj" fmla="val 10000"/>
              </a:avLst>
            </a:prstGeom>
            <a:gradFill>
              <a:gsLst>
                <a:gs pos="0">
                  <a:srgbClr val="D5E247"/>
                </a:gs>
                <a:gs pos="50000">
                  <a:srgbClr val="D5E300"/>
                </a:gs>
                <a:gs pos="100000">
                  <a:srgbClr val="C3D100"/>
                </a:gs>
              </a:gsLst>
              <a:lin ang="5400000" scaled="0"/>
            </a:gradFill>
            <a:ln>
              <a:noFill/>
            </a:ln>
          </p:spPr>
          <p:txBody>
            <a:bodyPr spcFirstLastPara="1" wrap="square" lIns="91425" tIns="91425" rIns="91425" bIns="91425" anchor="ctr" anchorCtr="0">
              <a:noAutofit/>
            </a:bodyPr>
            <a:lstStyle/>
            <a:p>
              <a:endParaRPr sz="2000">
                <a:solidFill>
                  <a:schemeClr val="tx1"/>
                </a:solidFill>
              </a:endParaRPr>
            </a:p>
          </p:txBody>
        </p:sp>
        <p:sp>
          <p:nvSpPr>
            <p:cNvPr id="346" name="Google Shape;346;p21"/>
            <p:cNvSpPr txBox="1"/>
            <p:nvPr/>
          </p:nvSpPr>
          <p:spPr>
            <a:xfrm>
              <a:off x="2265666" y="1802853"/>
              <a:ext cx="1211411" cy="587429"/>
            </a:xfrm>
            <a:prstGeom prst="rect">
              <a:avLst/>
            </a:prstGeom>
            <a:noFill/>
            <a:ln>
              <a:noFill/>
            </a:ln>
          </p:spPr>
          <p:txBody>
            <a:bodyPr spcFirstLastPara="1" wrap="square" lIns="57150" tIns="57150" rIns="57150" bIns="57150" anchor="ctr" anchorCtr="0">
              <a:noAutofit/>
            </a:bodyPr>
            <a:lstStyle/>
            <a:p>
              <a:pPr algn="ctr">
                <a:lnSpc>
                  <a:spcPct val="90000"/>
                </a:lnSpc>
              </a:pPr>
              <a:r>
                <a:rPr lang="en-US" sz="2000" dirty="0">
                  <a:solidFill>
                    <a:schemeClr val="tx1"/>
                  </a:solidFill>
                  <a:latin typeface="Calibri"/>
                  <a:ea typeface="Calibri"/>
                  <a:cs typeface="Calibri"/>
                  <a:sym typeface="Calibri"/>
                </a:rPr>
                <a:t>COMMUNITY INITIATIVES</a:t>
              </a:r>
              <a:endParaRPr sz="2000" dirty="0">
                <a:solidFill>
                  <a:schemeClr val="tx1"/>
                </a:solidFill>
              </a:endParaRPr>
            </a:p>
          </p:txBody>
        </p:sp>
      </p:grpSp>
      <p:grpSp>
        <p:nvGrpSpPr>
          <p:cNvPr id="347" name="Google Shape;347;p21"/>
          <p:cNvGrpSpPr/>
          <p:nvPr/>
        </p:nvGrpSpPr>
        <p:grpSpPr>
          <a:xfrm>
            <a:off x="8573422" y="5481260"/>
            <a:ext cx="649623" cy="218393"/>
            <a:chOff x="1516564" y="1987371"/>
            <a:chExt cx="649623" cy="218393"/>
          </a:xfrm>
        </p:grpSpPr>
        <p:sp>
          <p:nvSpPr>
            <p:cNvPr id="348" name="Google Shape;348;p21"/>
            <p:cNvSpPr/>
            <p:nvPr/>
          </p:nvSpPr>
          <p:spPr>
            <a:xfrm rot="10800000">
              <a:off x="1516564" y="1987371"/>
              <a:ext cx="649623" cy="218393"/>
            </a:xfrm>
            <a:prstGeom prst="leftRightArrow">
              <a:avLst>
                <a:gd name="adj1" fmla="val 60000"/>
                <a:gd name="adj2" fmla="val 50000"/>
              </a:avLst>
            </a:prstGeom>
            <a:gradFill>
              <a:gsLst>
                <a:gs pos="0">
                  <a:srgbClr val="D5E247"/>
                </a:gs>
                <a:gs pos="50000">
                  <a:srgbClr val="D5E300"/>
                </a:gs>
                <a:gs pos="100000">
                  <a:srgbClr val="C3D100"/>
                </a:gs>
              </a:gsLst>
              <a:lin ang="5400000" scaled="0"/>
            </a:gradFill>
            <a:ln>
              <a:noFill/>
            </a:ln>
          </p:spPr>
          <p:txBody>
            <a:bodyPr spcFirstLastPara="1" wrap="square" lIns="91425" tIns="91425" rIns="91425" bIns="91425" anchor="ctr" anchorCtr="0">
              <a:noAutofit/>
            </a:bodyPr>
            <a:lstStyle/>
            <a:p>
              <a:endParaRPr/>
            </a:p>
          </p:txBody>
        </p:sp>
        <p:sp>
          <p:nvSpPr>
            <p:cNvPr id="349" name="Google Shape;349;p21"/>
            <p:cNvSpPr txBox="1"/>
            <p:nvPr/>
          </p:nvSpPr>
          <p:spPr>
            <a:xfrm>
              <a:off x="1582082" y="2031050"/>
              <a:ext cx="518587" cy="131035"/>
            </a:xfrm>
            <a:prstGeom prst="rect">
              <a:avLst/>
            </a:prstGeom>
            <a:noFill/>
            <a:ln>
              <a:noFill/>
            </a:ln>
          </p:spPr>
          <p:txBody>
            <a:bodyPr spcFirstLastPara="1" wrap="square" lIns="0" tIns="0" rIns="0" bIns="0" anchor="ctr" anchorCtr="0">
              <a:noAutofit/>
            </a:bodyPr>
            <a:lstStyle/>
            <a:p>
              <a:pPr algn="ctr">
                <a:lnSpc>
                  <a:spcPct val="90000"/>
                </a:lnSpc>
              </a:pPr>
              <a:endParaRPr sz="900">
                <a:solidFill>
                  <a:schemeClr val="lt1"/>
                </a:solidFill>
                <a:latin typeface="Calibri"/>
                <a:ea typeface="Calibri"/>
                <a:cs typeface="Calibri"/>
                <a:sym typeface="Calibri"/>
              </a:endParaRPr>
            </a:p>
          </p:txBody>
        </p:sp>
      </p:grpSp>
      <p:grpSp>
        <p:nvGrpSpPr>
          <p:cNvPr id="350" name="Google Shape;350;p21"/>
          <p:cNvGrpSpPr/>
          <p:nvPr/>
        </p:nvGrpSpPr>
        <p:grpSpPr>
          <a:xfrm>
            <a:off x="6429895" y="5178293"/>
            <a:ext cx="1971980" cy="946678"/>
            <a:chOff x="187397" y="1784577"/>
            <a:chExt cx="1247963" cy="623981"/>
          </a:xfrm>
        </p:grpSpPr>
        <p:sp>
          <p:nvSpPr>
            <p:cNvPr id="351" name="Google Shape;351;p21"/>
            <p:cNvSpPr/>
            <p:nvPr/>
          </p:nvSpPr>
          <p:spPr>
            <a:xfrm>
              <a:off x="187397" y="1784577"/>
              <a:ext cx="1247963" cy="623981"/>
            </a:xfrm>
            <a:prstGeom prst="roundRect">
              <a:avLst>
                <a:gd name="adj" fmla="val 10000"/>
              </a:avLst>
            </a:prstGeom>
            <a:gradFill>
              <a:gsLst>
                <a:gs pos="0">
                  <a:srgbClr val="83BF47"/>
                </a:gs>
                <a:gs pos="50000">
                  <a:srgbClr val="75BD00"/>
                </a:gs>
                <a:gs pos="100000">
                  <a:srgbClr val="69AF00"/>
                </a:gs>
              </a:gsLst>
              <a:lin ang="5400000" scaled="0"/>
            </a:gradFill>
            <a:ln>
              <a:noFill/>
            </a:ln>
          </p:spPr>
          <p:txBody>
            <a:bodyPr spcFirstLastPara="1" wrap="square" lIns="91425" tIns="91425" rIns="91425" bIns="91425" anchor="ctr" anchorCtr="0">
              <a:noAutofit/>
            </a:bodyPr>
            <a:lstStyle/>
            <a:p>
              <a:endParaRPr sz="1600"/>
            </a:p>
          </p:txBody>
        </p:sp>
        <p:sp>
          <p:nvSpPr>
            <p:cNvPr id="352" name="Google Shape;352;p21"/>
            <p:cNvSpPr txBox="1"/>
            <p:nvPr/>
          </p:nvSpPr>
          <p:spPr>
            <a:xfrm>
              <a:off x="205673" y="1802853"/>
              <a:ext cx="1211411" cy="587429"/>
            </a:xfrm>
            <a:prstGeom prst="rect">
              <a:avLst/>
            </a:prstGeom>
            <a:noFill/>
            <a:ln>
              <a:noFill/>
            </a:ln>
          </p:spPr>
          <p:txBody>
            <a:bodyPr spcFirstLastPara="1" wrap="square" lIns="57150" tIns="57150" rIns="57150" bIns="57150" anchor="ctr" anchorCtr="0">
              <a:noAutofit/>
            </a:bodyPr>
            <a:lstStyle/>
            <a:p>
              <a:pPr algn="ctr">
                <a:lnSpc>
                  <a:spcPct val="90000"/>
                </a:lnSpc>
              </a:pPr>
              <a:r>
                <a:rPr lang="en-US" sz="2000" dirty="0">
                  <a:solidFill>
                    <a:schemeClr val="tx1"/>
                  </a:solidFill>
                  <a:latin typeface="Calibri"/>
                  <a:ea typeface="Calibri"/>
                  <a:cs typeface="Calibri"/>
                  <a:sym typeface="Calibri"/>
                </a:rPr>
                <a:t>RESEARCH</a:t>
              </a:r>
              <a:endParaRPr sz="2000" dirty="0">
                <a:solidFill>
                  <a:schemeClr val="tx1"/>
                </a:solidFill>
              </a:endParaRPr>
            </a:p>
          </p:txBody>
        </p:sp>
      </p:grpSp>
      <p:grpSp>
        <p:nvGrpSpPr>
          <p:cNvPr id="353" name="Google Shape;353;p21"/>
          <p:cNvGrpSpPr/>
          <p:nvPr/>
        </p:nvGrpSpPr>
        <p:grpSpPr>
          <a:xfrm>
            <a:off x="7807723" y="4353948"/>
            <a:ext cx="513945" cy="671787"/>
            <a:chOff x="1069405" y="868671"/>
            <a:chExt cx="513945" cy="671787"/>
          </a:xfrm>
        </p:grpSpPr>
        <p:sp>
          <p:nvSpPr>
            <p:cNvPr id="354" name="Google Shape;354;p21"/>
            <p:cNvSpPr/>
            <p:nvPr/>
          </p:nvSpPr>
          <p:spPr>
            <a:xfrm rot="-3600000">
              <a:off x="1001566" y="1095368"/>
              <a:ext cx="649623" cy="218393"/>
            </a:xfrm>
            <a:prstGeom prst="leftRightArrow">
              <a:avLst>
                <a:gd name="adj1" fmla="val 60000"/>
                <a:gd name="adj2" fmla="val 50000"/>
              </a:avLst>
            </a:prstGeom>
            <a:gradFill>
              <a:gsLst>
                <a:gs pos="0">
                  <a:srgbClr val="83BF47"/>
                </a:gs>
                <a:gs pos="50000">
                  <a:srgbClr val="75BD00"/>
                </a:gs>
                <a:gs pos="100000">
                  <a:srgbClr val="69AF00"/>
                </a:gs>
              </a:gsLst>
              <a:lin ang="5400000" scaled="0"/>
            </a:gradFill>
            <a:ln>
              <a:noFill/>
            </a:ln>
          </p:spPr>
          <p:txBody>
            <a:bodyPr spcFirstLastPara="1" wrap="square" lIns="91425" tIns="91425" rIns="91425" bIns="91425" anchor="ctr" anchorCtr="0">
              <a:noAutofit/>
            </a:bodyPr>
            <a:lstStyle/>
            <a:p>
              <a:endParaRPr/>
            </a:p>
          </p:txBody>
        </p:sp>
        <p:sp>
          <p:nvSpPr>
            <p:cNvPr id="355" name="Google Shape;355;p21"/>
            <p:cNvSpPr txBox="1"/>
            <p:nvPr/>
          </p:nvSpPr>
          <p:spPr>
            <a:xfrm rot="-3600000">
              <a:off x="1067084" y="1139047"/>
              <a:ext cx="518587" cy="131035"/>
            </a:xfrm>
            <a:prstGeom prst="rect">
              <a:avLst/>
            </a:prstGeom>
            <a:noFill/>
            <a:ln>
              <a:noFill/>
            </a:ln>
          </p:spPr>
          <p:txBody>
            <a:bodyPr spcFirstLastPara="1" wrap="square" lIns="0" tIns="0" rIns="0" bIns="0" anchor="ctr" anchorCtr="0">
              <a:noAutofit/>
            </a:bodyPr>
            <a:lstStyle/>
            <a:p>
              <a:pPr algn="ctr">
                <a:lnSpc>
                  <a:spcPct val="90000"/>
                </a:lnSpc>
              </a:pPr>
              <a:endParaRPr sz="900">
                <a:solidFill>
                  <a:schemeClr val="lt1"/>
                </a:solidFill>
                <a:latin typeface="Calibri"/>
                <a:ea typeface="Calibri"/>
                <a:cs typeface="Calibri"/>
                <a:sym typeface="Calibri"/>
              </a:endParaRPr>
            </a:p>
          </p:txBody>
        </p:sp>
      </p:grpSp>
      <p:sp>
        <p:nvSpPr>
          <p:cNvPr id="28" name="CuadroTexto 27">
            <a:extLst>
              <a:ext uri="{FF2B5EF4-FFF2-40B4-BE49-F238E27FC236}">
                <a16:creationId xmlns:a16="http://schemas.microsoft.com/office/drawing/2014/main" id="{371AE174-4BE0-4CAA-9D78-EA9452541F72}"/>
              </a:ext>
            </a:extLst>
          </p:cNvPr>
          <p:cNvSpPr txBox="1"/>
          <p:nvPr/>
        </p:nvSpPr>
        <p:spPr>
          <a:xfrm>
            <a:off x="820078" y="3444769"/>
            <a:ext cx="5858244" cy="584775"/>
          </a:xfrm>
          <a:prstGeom prst="rect">
            <a:avLst/>
          </a:prstGeom>
          <a:noFill/>
        </p:spPr>
        <p:txBody>
          <a:bodyPr wrap="square">
            <a:spAutoFit/>
          </a:bodyPr>
          <a:lstStyle/>
          <a:p>
            <a:r>
              <a:rPr lang="es-CR" sz="3200" dirty="0" err="1">
                <a:solidFill>
                  <a:schemeClr val="accent1">
                    <a:lumMod val="75000"/>
                  </a:schemeClr>
                </a:solidFill>
                <a:latin typeface="Calibri"/>
                <a:ea typeface="Calibri"/>
                <a:cs typeface="Calibri"/>
                <a:sym typeface="Futura Bold"/>
              </a:rPr>
              <a:t>The</a:t>
            </a:r>
            <a:r>
              <a:rPr lang="es-CR" sz="3200" dirty="0">
                <a:solidFill>
                  <a:schemeClr val="accent1">
                    <a:lumMod val="75000"/>
                  </a:schemeClr>
                </a:solidFill>
                <a:latin typeface="Calibri"/>
                <a:ea typeface="Calibri"/>
                <a:cs typeface="Calibri"/>
                <a:sym typeface="Futura Bold"/>
              </a:rPr>
              <a:t> Monteverde Institute </a:t>
            </a:r>
            <a:r>
              <a:rPr lang="es-CR" sz="3200" dirty="0" err="1">
                <a:solidFill>
                  <a:schemeClr val="accent1">
                    <a:lumMod val="75000"/>
                  </a:schemeClr>
                </a:solidFill>
                <a:latin typeface="Calibri"/>
                <a:ea typeface="Calibri"/>
                <a:cs typeface="Calibri"/>
                <a:sym typeface="Futura Bold"/>
              </a:rPr>
              <a:t>Model</a:t>
            </a:r>
            <a:endParaRPr lang="es-CR" sz="3200" dirty="0">
              <a:solidFill>
                <a:schemeClr val="accent1">
                  <a:lumMod val="75000"/>
                </a:schemeClr>
              </a:solidFill>
              <a:latin typeface="Calibri"/>
              <a:ea typeface="Calibri"/>
              <a:cs typeface="Calibri"/>
              <a:sym typeface="Futur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2F3C2D-A636-A64E-9CF9-B66E144DDA8A}"/>
              </a:ext>
            </a:extLst>
          </p:cNvPr>
          <p:cNvSpPr>
            <a:spLocks noGrp="1"/>
          </p:cNvSpPr>
          <p:nvPr>
            <p:ph type="sldNum" sz="quarter" idx="2"/>
          </p:nvPr>
        </p:nvSpPr>
        <p:spPr>
          <a:xfrm>
            <a:off x="11798011" y="6368386"/>
            <a:ext cx="238207" cy="400109"/>
          </a:xfrm>
        </p:spPr>
        <p:txBody>
          <a:bodyPr/>
          <a:lstStyle/>
          <a:p>
            <a:pPr algn="ctr" hangingPunct="0">
              <a:spcBef>
                <a:spcPts val="550"/>
              </a:spcBef>
              <a:buClrTx/>
              <a:defRPr/>
            </a:pPr>
            <a:fld id="{86CB4B4D-7CA3-9044-876B-883B54F8677D}" type="slidenum">
              <a:rPr lang="en-US" sz="2000">
                <a:solidFill>
                  <a:srgbClr val="DDDDDD"/>
                </a:solidFill>
                <a:latin typeface="Futura PT Book" panose="020B0502020204020303" pitchFamily="34" charset="77"/>
                <a:cs typeface="Arial" panose="020B0604020202020204" pitchFamily="34" charset="0"/>
                <a:sym typeface="Futura"/>
              </a:rPr>
              <a:pPr algn="ctr" hangingPunct="0">
                <a:spcBef>
                  <a:spcPts val="550"/>
                </a:spcBef>
                <a:buClrTx/>
                <a:defRPr/>
              </a:pPr>
              <a:t>28</a:t>
            </a:fld>
            <a:endParaRPr lang="en-US" sz="2000">
              <a:solidFill>
                <a:srgbClr val="DDDDDD"/>
              </a:solidFill>
              <a:latin typeface="Futura PT Book" panose="020B0502020204020303" pitchFamily="34" charset="77"/>
              <a:cs typeface="Arial" panose="020B0604020202020204" pitchFamily="34" charset="0"/>
              <a:sym typeface="Futura"/>
            </a:endParaRPr>
          </a:p>
        </p:txBody>
      </p:sp>
      <p:sp>
        <p:nvSpPr>
          <p:cNvPr id="3" name="Text Placeholder 2">
            <a:extLst>
              <a:ext uri="{FF2B5EF4-FFF2-40B4-BE49-F238E27FC236}">
                <a16:creationId xmlns:a16="http://schemas.microsoft.com/office/drawing/2014/main" id="{09F94DF7-49AB-684C-9208-7A61B587BCAD}"/>
              </a:ext>
            </a:extLst>
          </p:cNvPr>
          <p:cNvSpPr>
            <a:spLocks noGrp="1"/>
          </p:cNvSpPr>
          <p:nvPr>
            <p:ph type="body" sz="quarter" idx="14"/>
          </p:nvPr>
        </p:nvSpPr>
        <p:spPr>
          <a:xfrm>
            <a:off x="612670" y="341608"/>
            <a:ext cx="9947128" cy="1143000"/>
          </a:xfrm>
        </p:spPr>
        <p:txBody>
          <a:bodyPr>
            <a:normAutofit/>
          </a:bodyPr>
          <a:lstStyle/>
          <a:p>
            <a:r>
              <a:rPr lang="es-CR" sz="4000" dirty="0">
                <a:solidFill>
                  <a:schemeClr val="accent1">
                    <a:lumMod val="75000"/>
                  </a:schemeClr>
                </a:solidFill>
                <a:latin typeface="Calibri"/>
                <a:ea typeface="Calibri"/>
                <a:cs typeface="Calibri"/>
              </a:rPr>
              <a:t>Monteverde Institute </a:t>
            </a:r>
            <a:r>
              <a:rPr lang="es-CR" sz="4000" dirty="0" err="1">
                <a:solidFill>
                  <a:schemeClr val="accent1">
                    <a:lumMod val="75000"/>
                  </a:schemeClr>
                </a:solidFill>
                <a:latin typeface="Calibri"/>
                <a:ea typeface="Calibri"/>
                <a:cs typeface="Calibri"/>
              </a:rPr>
              <a:t>Orientation</a:t>
            </a:r>
            <a:endParaRPr lang="en-US" sz="4000" dirty="0">
              <a:solidFill>
                <a:schemeClr val="accent1">
                  <a:lumMod val="75000"/>
                </a:schemeClr>
              </a:solidFill>
              <a:latin typeface="Calibri"/>
              <a:ea typeface="Calibri"/>
              <a:cs typeface="Calibri"/>
            </a:endParaRPr>
          </a:p>
        </p:txBody>
      </p:sp>
      <p:sp>
        <p:nvSpPr>
          <p:cNvPr id="4" name="Text Placeholder 3">
            <a:extLst>
              <a:ext uri="{FF2B5EF4-FFF2-40B4-BE49-F238E27FC236}">
                <a16:creationId xmlns:a16="http://schemas.microsoft.com/office/drawing/2014/main" id="{FF9BFF17-A005-8045-9C5D-4285624E1CEB}"/>
              </a:ext>
            </a:extLst>
          </p:cNvPr>
          <p:cNvSpPr>
            <a:spLocks noGrp="1"/>
          </p:cNvSpPr>
          <p:nvPr>
            <p:ph type="body" sz="quarter" idx="15"/>
          </p:nvPr>
        </p:nvSpPr>
        <p:spPr>
          <a:xfrm>
            <a:off x="546701" y="1167367"/>
            <a:ext cx="7456483" cy="3888784"/>
          </a:xfrm>
        </p:spPr>
        <p:txBody>
          <a:bodyPr>
            <a:normAutofit/>
          </a:bodyPr>
          <a:lstStyle/>
          <a:p>
            <a:r>
              <a:rPr lang="es-CR" dirty="0" err="1">
                <a:ea typeface="Calibri" panose="020F0502020204030204" pitchFamily="34" charset="0"/>
              </a:rPr>
              <a:t>Facilities</a:t>
            </a:r>
            <a:r>
              <a:rPr lang="es-CR" dirty="0">
                <a:ea typeface="Calibri" panose="020F0502020204030204" pitchFamily="34" charset="0"/>
              </a:rPr>
              <a:t> </a:t>
            </a:r>
            <a:r>
              <a:rPr lang="es-CR" dirty="0" err="1">
                <a:ea typeface="Calibri" panose="020F0502020204030204" pitchFamily="34" charset="0"/>
              </a:rPr>
              <a:t>orientation</a:t>
            </a:r>
            <a:r>
              <a:rPr lang="es-CR" dirty="0">
                <a:ea typeface="Calibri" panose="020F0502020204030204" pitchFamily="34" charset="0"/>
              </a:rPr>
              <a:t> </a:t>
            </a:r>
          </a:p>
          <a:p>
            <a:r>
              <a:rPr lang="es-CR" dirty="0" err="1">
                <a:ea typeface="Calibri" panose="020F0502020204030204" pitchFamily="34" charset="0"/>
              </a:rPr>
              <a:t>Introductory</a:t>
            </a:r>
            <a:r>
              <a:rPr lang="es-CR" dirty="0">
                <a:ea typeface="Calibri" panose="020F0502020204030204" pitchFamily="34" charset="0"/>
              </a:rPr>
              <a:t> </a:t>
            </a:r>
            <a:r>
              <a:rPr lang="es-CR" dirty="0" err="1">
                <a:ea typeface="Calibri" panose="020F0502020204030204" pitchFamily="34" charset="0"/>
              </a:rPr>
              <a:t>presentation</a:t>
            </a:r>
            <a:r>
              <a:rPr lang="es-CR" dirty="0">
                <a:ea typeface="Calibri" panose="020F0502020204030204" pitchFamily="34" charset="0"/>
              </a:rPr>
              <a:t> </a:t>
            </a:r>
            <a:r>
              <a:rPr lang="es-CR" dirty="0" err="1">
                <a:ea typeface="Calibri" panose="020F0502020204030204" pitchFamily="34" charset="0"/>
              </a:rPr>
              <a:t>to</a:t>
            </a:r>
            <a:r>
              <a:rPr lang="es-CR" dirty="0">
                <a:ea typeface="Calibri" panose="020F0502020204030204" pitchFamily="34" charset="0"/>
              </a:rPr>
              <a:t> Monteverde and MVI campus tour</a:t>
            </a:r>
          </a:p>
          <a:p>
            <a:r>
              <a:rPr lang="es-CR" dirty="0" err="1">
                <a:ea typeface="Calibri" panose="020F0502020204030204" pitchFamily="34" charset="0"/>
              </a:rPr>
              <a:t>Classes</a:t>
            </a:r>
            <a:endParaRPr lang="es-CR" dirty="0">
              <a:ea typeface="Calibri" panose="020F0502020204030204" pitchFamily="34" charset="0"/>
            </a:endParaRPr>
          </a:p>
          <a:p>
            <a:endParaRPr lang="en-US" dirty="0">
              <a:ea typeface="Calibri" panose="020F0502020204030204" pitchFamily="34" charset="0"/>
            </a:endParaRPr>
          </a:p>
        </p:txBody>
      </p:sp>
      <p:pic>
        <p:nvPicPr>
          <p:cNvPr id="8" name="Imagen 7">
            <a:extLst>
              <a:ext uri="{FF2B5EF4-FFF2-40B4-BE49-F238E27FC236}">
                <a16:creationId xmlns:a16="http://schemas.microsoft.com/office/drawing/2014/main" id="{5A84B455-6518-4B94-BDFB-85706CCFB833}"/>
              </a:ext>
            </a:extLst>
          </p:cNvPr>
          <p:cNvPicPr>
            <a:picLocks noChangeAspect="1"/>
          </p:cNvPicPr>
          <p:nvPr/>
        </p:nvPicPr>
        <p:blipFill>
          <a:blip r:embed="rId3"/>
          <a:stretch>
            <a:fillRect/>
          </a:stretch>
        </p:blipFill>
        <p:spPr>
          <a:xfrm>
            <a:off x="8199057" y="1007636"/>
            <a:ext cx="3837161" cy="2421364"/>
          </a:xfrm>
          <a:prstGeom prst="rect">
            <a:avLst/>
          </a:prstGeom>
        </p:spPr>
      </p:pic>
      <p:pic>
        <p:nvPicPr>
          <p:cNvPr id="9" name="Imagen 8">
            <a:extLst>
              <a:ext uri="{FF2B5EF4-FFF2-40B4-BE49-F238E27FC236}">
                <a16:creationId xmlns:a16="http://schemas.microsoft.com/office/drawing/2014/main" id="{B02D2498-A96B-4751-9E60-965CF9D94726}"/>
              </a:ext>
            </a:extLst>
          </p:cNvPr>
          <p:cNvPicPr>
            <a:picLocks noChangeAspect="1"/>
          </p:cNvPicPr>
          <p:nvPr/>
        </p:nvPicPr>
        <p:blipFill>
          <a:blip r:embed="rId4"/>
          <a:stretch>
            <a:fillRect/>
          </a:stretch>
        </p:blipFill>
        <p:spPr>
          <a:xfrm>
            <a:off x="267857" y="3560760"/>
            <a:ext cx="3743503" cy="3007680"/>
          </a:xfrm>
          <a:prstGeom prst="rect">
            <a:avLst/>
          </a:prstGeom>
        </p:spPr>
      </p:pic>
      <p:pic>
        <p:nvPicPr>
          <p:cNvPr id="7" name="Imagen 6">
            <a:extLst>
              <a:ext uri="{FF2B5EF4-FFF2-40B4-BE49-F238E27FC236}">
                <a16:creationId xmlns:a16="http://schemas.microsoft.com/office/drawing/2014/main" id="{4554292C-7357-4D31-BC79-03CB3B6DA904}"/>
              </a:ext>
            </a:extLst>
          </p:cNvPr>
          <p:cNvPicPr>
            <a:picLocks noChangeAspect="1"/>
          </p:cNvPicPr>
          <p:nvPr/>
        </p:nvPicPr>
        <p:blipFill>
          <a:blip r:embed="rId5"/>
          <a:stretch>
            <a:fillRect/>
          </a:stretch>
        </p:blipFill>
        <p:spPr>
          <a:xfrm>
            <a:off x="4090880" y="3560760"/>
            <a:ext cx="4010240" cy="3007680"/>
          </a:xfrm>
          <a:prstGeom prst="rect">
            <a:avLst/>
          </a:prstGeom>
        </p:spPr>
      </p:pic>
      <p:pic>
        <p:nvPicPr>
          <p:cNvPr id="11" name="Imagen 10">
            <a:extLst>
              <a:ext uri="{FF2B5EF4-FFF2-40B4-BE49-F238E27FC236}">
                <a16:creationId xmlns:a16="http://schemas.microsoft.com/office/drawing/2014/main" id="{AC7746D0-3F12-4D3C-ADF4-FBDA9EE88E10}"/>
              </a:ext>
            </a:extLst>
          </p:cNvPr>
          <p:cNvPicPr>
            <a:picLocks noChangeAspect="1"/>
          </p:cNvPicPr>
          <p:nvPr/>
        </p:nvPicPr>
        <p:blipFill rotWithShape="1">
          <a:blip r:embed="rId6"/>
          <a:srcRect l="33234" r="32760"/>
          <a:stretch/>
        </p:blipFill>
        <p:spPr>
          <a:xfrm>
            <a:off x="8199057" y="3560759"/>
            <a:ext cx="3837162" cy="3007681"/>
          </a:xfrm>
          <a:prstGeom prst="rect">
            <a:avLst/>
          </a:prstGeom>
        </p:spPr>
      </p:pic>
    </p:spTree>
    <p:extLst>
      <p:ext uri="{BB962C8B-B14F-4D97-AF65-F5344CB8AC3E}">
        <p14:creationId xmlns:p14="http://schemas.microsoft.com/office/powerpoint/2010/main" val="26202238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B207E-2E08-A54D-B1B5-FE99C37679B1}"/>
              </a:ext>
            </a:extLst>
          </p:cNvPr>
          <p:cNvSpPr>
            <a:spLocks noGrp="1"/>
          </p:cNvSpPr>
          <p:nvPr>
            <p:ph type="sldNum" sz="quarter" idx="2"/>
          </p:nvPr>
        </p:nvSpPr>
        <p:spPr>
          <a:xfrm>
            <a:off x="11798011" y="6368386"/>
            <a:ext cx="238207" cy="400109"/>
          </a:xfrm>
        </p:spPr>
        <p:txBody>
          <a:bodyPr/>
          <a:lstStyle/>
          <a:p>
            <a:pPr algn="ctr" hangingPunct="0">
              <a:spcBef>
                <a:spcPts val="550"/>
              </a:spcBef>
              <a:buClrTx/>
              <a:defRPr/>
            </a:pPr>
            <a:fld id="{86CB4B4D-7CA3-9044-876B-883B54F8677D}" type="slidenum">
              <a:rPr lang="en-US" sz="2000">
                <a:solidFill>
                  <a:srgbClr val="DDDDDD"/>
                </a:solidFill>
                <a:latin typeface="Futura PT Book" panose="020B0502020204020303" pitchFamily="34" charset="77"/>
                <a:cs typeface="Arial" panose="020B0604020202020204" pitchFamily="34" charset="0"/>
                <a:sym typeface="Futura"/>
              </a:rPr>
              <a:pPr algn="ctr" hangingPunct="0">
                <a:spcBef>
                  <a:spcPts val="550"/>
                </a:spcBef>
                <a:buClrTx/>
                <a:defRPr/>
              </a:pPr>
              <a:t>29</a:t>
            </a:fld>
            <a:endParaRPr lang="en-US" sz="2000">
              <a:solidFill>
                <a:srgbClr val="DDDDDD"/>
              </a:solidFill>
              <a:latin typeface="Futura PT Book" panose="020B0502020204020303" pitchFamily="34" charset="77"/>
              <a:cs typeface="Arial" panose="020B0604020202020204" pitchFamily="34" charset="0"/>
              <a:sym typeface="Futura"/>
            </a:endParaRPr>
          </a:p>
        </p:txBody>
      </p:sp>
      <p:sp>
        <p:nvSpPr>
          <p:cNvPr id="4" name="Text Placeholder 3">
            <a:extLst>
              <a:ext uri="{FF2B5EF4-FFF2-40B4-BE49-F238E27FC236}">
                <a16:creationId xmlns:a16="http://schemas.microsoft.com/office/drawing/2014/main" id="{1C1CC89D-0BE1-814E-B998-67472896E1DD}"/>
              </a:ext>
            </a:extLst>
          </p:cNvPr>
          <p:cNvSpPr>
            <a:spLocks noGrp="1"/>
          </p:cNvSpPr>
          <p:nvPr>
            <p:ph type="body" sz="quarter" idx="15"/>
          </p:nvPr>
        </p:nvSpPr>
        <p:spPr>
          <a:xfrm>
            <a:off x="562431" y="1718594"/>
            <a:ext cx="7144655" cy="4908316"/>
          </a:xfrm>
        </p:spPr>
        <p:txBody>
          <a:bodyPr>
            <a:normAutofit fontScale="92500" lnSpcReduction="10000"/>
          </a:bodyPr>
          <a:lstStyle/>
          <a:p>
            <a:pPr>
              <a:lnSpc>
                <a:spcPct val="120000"/>
              </a:lnSpc>
              <a:spcBef>
                <a:spcPts val="0"/>
              </a:spcBef>
            </a:pPr>
            <a:r>
              <a:rPr lang="en-US" dirty="0"/>
              <a:t>Health and safety are shared responsibilities, self-care and group awareness are important</a:t>
            </a:r>
          </a:p>
          <a:p>
            <a:pPr>
              <a:lnSpc>
                <a:spcPct val="120000"/>
              </a:lnSpc>
              <a:spcBef>
                <a:spcPts val="0"/>
              </a:spcBef>
            </a:pPr>
            <a:endParaRPr lang="es-CR" dirty="0">
              <a:ea typeface="Calibri" panose="020F0502020204030204" pitchFamily="34" charset="0"/>
            </a:endParaRPr>
          </a:p>
          <a:p>
            <a:pPr>
              <a:lnSpc>
                <a:spcPct val="120000"/>
              </a:lnSpc>
              <a:spcBef>
                <a:spcPts val="0"/>
              </a:spcBef>
            </a:pPr>
            <a:r>
              <a:rPr lang="en-US" dirty="0">
                <a:ea typeface="Calibri" panose="020F0502020204030204" pitchFamily="34" charset="0"/>
              </a:rPr>
              <a:t>More orientation when you arrive</a:t>
            </a:r>
          </a:p>
          <a:p>
            <a:pPr>
              <a:lnSpc>
                <a:spcPct val="120000"/>
              </a:lnSpc>
              <a:spcBef>
                <a:spcPts val="0"/>
              </a:spcBef>
            </a:pPr>
            <a:endParaRPr lang="en-US" dirty="0">
              <a:ea typeface="Calibri" panose="020F0502020204030204" pitchFamily="34" charset="0"/>
            </a:endParaRPr>
          </a:p>
          <a:p>
            <a:pPr>
              <a:lnSpc>
                <a:spcPct val="120000"/>
              </a:lnSpc>
              <a:spcBef>
                <a:spcPts val="0"/>
              </a:spcBef>
            </a:pPr>
            <a:r>
              <a:rPr lang="en-US" dirty="0"/>
              <a:t>Consider site-specific risks and contingency plans throughout the program</a:t>
            </a:r>
          </a:p>
          <a:p>
            <a:pPr>
              <a:lnSpc>
                <a:spcPct val="120000"/>
              </a:lnSpc>
              <a:spcBef>
                <a:spcPts val="0"/>
              </a:spcBef>
            </a:pPr>
            <a:endParaRPr lang="en-US" dirty="0"/>
          </a:p>
          <a:p>
            <a:pPr>
              <a:lnSpc>
                <a:spcPct val="120000"/>
              </a:lnSpc>
              <a:spcBef>
                <a:spcPts val="0"/>
              </a:spcBef>
            </a:pPr>
            <a:r>
              <a:rPr lang="es-CR" dirty="0">
                <a:ea typeface="Calibri" panose="020F0502020204030204" pitchFamily="34" charset="0"/>
              </a:rPr>
              <a:t>WFR-</a:t>
            </a:r>
            <a:r>
              <a:rPr lang="es-CR" dirty="0" err="1">
                <a:ea typeface="Calibri" panose="020F0502020204030204" pitchFamily="34" charset="0"/>
              </a:rPr>
              <a:t>certified</a:t>
            </a:r>
            <a:r>
              <a:rPr lang="es-CR" dirty="0">
                <a:ea typeface="Calibri" panose="020F0502020204030204" pitchFamily="34" charset="0"/>
              </a:rPr>
              <a:t> </a:t>
            </a:r>
            <a:r>
              <a:rPr lang="es-CR" dirty="0" err="1">
                <a:ea typeface="Calibri" panose="020F0502020204030204" pitchFamily="34" charset="0"/>
              </a:rPr>
              <a:t>program</a:t>
            </a:r>
            <a:r>
              <a:rPr lang="es-CR" dirty="0">
                <a:ea typeface="Calibri" panose="020F0502020204030204" pitchFamily="34" charset="0"/>
              </a:rPr>
              <a:t> staff and MVI </a:t>
            </a:r>
            <a:r>
              <a:rPr lang="es-CR" dirty="0" err="1">
                <a:ea typeface="Calibri" panose="020F0502020204030204" pitchFamily="34" charset="0"/>
              </a:rPr>
              <a:t>emergency</a:t>
            </a:r>
            <a:r>
              <a:rPr lang="es-CR" dirty="0">
                <a:ea typeface="Calibri" panose="020F0502020204030204" pitchFamily="34" charset="0"/>
              </a:rPr>
              <a:t> response </a:t>
            </a:r>
            <a:r>
              <a:rPr lang="es-CR" dirty="0" err="1">
                <a:ea typeface="Calibri" panose="020F0502020204030204" pitchFamily="34" charset="0"/>
              </a:rPr>
              <a:t>team</a:t>
            </a:r>
            <a:endParaRPr lang="es-CR" dirty="0">
              <a:ea typeface="Calibri" panose="020F0502020204030204" pitchFamily="34" charset="0"/>
            </a:endParaRPr>
          </a:p>
          <a:p>
            <a:pPr>
              <a:lnSpc>
                <a:spcPct val="120000"/>
              </a:lnSpc>
              <a:spcBef>
                <a:spcPts val="0"/>
              </a:spcBef>
            </a:pPr>
            <a:endParaRPr lang="es-CR" dirty="0">
              <a:ea typeface="Calibri" panose="020F0502020204030204" pitchFamily="34" charset="0"/>
            </a:endParaRPr>
          </a:p>
          <a:p>
            <a:pPr>
              <a:lnSpc>
                <a:spcPct val="120000"/>
              </a:lnSpc>
              <a:spcBef>
                <a:spcPts val="0"/>
              </a:spcBef>
            </a:pPr>
            <a:r>
              <a:rPr lang="es-CR" dirty="0">
                <a:ea typeface="Calibri" panose="020F0502020204030204" pitchFamily="34" charset="0"/>
              </a:rPr>
              <a:t>911 </a:t>
            </a:r>
            <a:r>
              <a:rPr lang="es-CR" dirty="0" err="1">
                <a:ea typeface="Calibri" panose="020F0502020204030204" pitchFamily="34" charset="0"/>
              </a:rPr>
              <a:t>service</a:t>
            </a:r>
            <a:endParaRPr lang="es-CR" dirty="0">
              <a:ea typeface="Calibri" panose="020F0502020204030204" pitchFamily="34" charset="0"/>
            </a:endParaRPr>
          </a:p>
        </p:txBody>
      </p:sp>
      <p:sp>
        <p:nvSpPr>
          <p:cNvPr id="5" name="Text Placeholder 3">
            <a:extLst>
              <a:ext uri="{FF2B5EF4-FFF2-40B4-BE49-F238E27FC236}">
                <a16:creationId xmlns:a16="http://schemas.microsoft.com/office/drawing/2014/main" id="{7B541D61-64B8-9040-BC2E-2DF4DA619653}"/>
              </a:ext>
            </a:extLst>
          </p:cNvPr>
          <p:cNvSpPr>
            <a:spLocks noGrp="1"/>
          </p:cNvSpPr>
          <p:nvPr>
            <p:ph type="body" sz="quarter" idx="14"/>
          </p:nvPr>
        </p:nvSpPr>
        <p:spPr>
          <a:xfrm>
            <a:off x="874977" y="483870"/>
            <a:ext cx="8645562" cy="1143000"/>
          </a:xfrm>
        </p:spPr>
        <p:txBody>
          <a:bodyPr>
            <a:normAutofit/>
          </a:bodyPr>
          <a:lstStyle/>
          <a:p>
            <a:r>
              <a:rPr lang="en-US" sz="4000" dirty="0">
                <a:solidFill>
                  <a:schemeClr val="accent1">
                    <a:lumMod val="75000"/>
                  </a:schemeClr>
                </a:solidFill>
                <a:latin typeface="Calibri"/>
                <a:ea typeface="Calibri"/>
                <a:cs typeface="Calibri"/>
              </a:rPr>
              <a:t>Health &amp; Safety</a:t>
            </a:r>
          </a:p>
        </p:txBody>
      </p:sp>
      <p:sp>
        <p:nvSpPr>
          <p:cNvPr id="3" name="AutoShape 2" descr="WMA | Wilderness Medical Associates International"/>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a:p>
        </p:txBody>
      </p:sp>
      <p:pic>
        <p:nvPicPr>
          <p:cNvPr id="3074" name="Picture 2" descr="Wilderness First Responder Certified first responder Wilderness medical  emergency Wilderness first aid certification in the US, Webmaster, emblem,  label png | PNG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243" y="1718594"/>
            <a:ext cx="3739326" cy="355236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8184074" y="3294719"/>
            <a:ext cx="1712328" cy="200055"/>
          </a:xfrm>
          <a:prstGeom prst="rect">
            <a:avLst/>
          </a:prstGeom>
        </p:spPr>
        <p:txBody>
          <a:bodyPr wrap="none">
            <a:spAutoFit/>
          </a:bodyPr>
          <a:lstStyle/>
          <a:p>
            <a:r>
              <a:rPr lang="en-US" sz="700">
                <a:solidFill>
                  <a:schemeClr val="tx1"/>
                </a:solidFill>
              </a:rPr>
              <a:t>https://www.pngegg.com/en/png-iexnd</a:t>
            </a:r>
          </a:p>
        </p:txBody>
      </p:sp>
    </p:spTree>
    <p:extLst>
      <p:ext uri="{BB962C8B-B14F-4D97-AF65-F5344CB8AC3E}">
        <p14:creationId xmlns:p14="http://schemas.microsoft.com/office/powerpoint/2010/main" val="17568017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224755" y="240750"/>
            <a:ext cx="58712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U.S. Faculty – Evaluator</a:t>
            </a:r>
            <a:endParaRPr dirty="0">
              <a:solidFill>
                <a:schemeClr val="accent1">
                  <a:lumMod val="75000"/>
                </a:schemeClr>
              </a:solidFill>
            </a:endParaRPr>
          </a:p>
        </p:txBody>
      </p:sp>
      <p:sp>
        <p:nvSpPr>
          <p:cNvPr id="123" name="Google Shape;123;p4"/>
          <p:cNvSpPr txBox="1"/>
          <p:nvPr/>
        </p:nvSpPr>
        <p:spPr>
          <a:xfrm>
            <a:off x="1605880" y="169114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Dr. </a:t>
            </a:r>
            <a:r>
              <a:rPr lang="en-US" sz="2400" dirty="0">
                <a:solidFill>
                  <a:schemeClr val="dk1"/>
                </a:solidFill>
                <a:latin typeface="Calibri"/>
                <a:ea typeface="Calibri"/>
                <a:cs typeface="Calibri"/>
                <a:sym typeface="Calibri"/>
              </a:rPr>
              <a:t>Allan Feldman</a:t>
            </a:r>
          </a:p>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Professor Emeritus</a:t>
            </a:r>
          </a:p>
          <a:p>
            <a:pPr marL="457200" marR="0" lvl="1" indent="0" algn="l" rtl="0">
              <a:spcBef>
                <a:spcPts val="0"/>
              </a:spcBef>
              <a:spcAft>
                <a:spcPts val="0"/>
              </a:spcAft>
              <a:buClr>
                <a:schemeClr val="dk1"/>
              </a:buClr>
              <a:buSzPts val="2800"/>
              <a:buFont typeface="Arial"/>
              <a:buNone/>
            </a:pPr>
            <a:r>
              <a:rPr lang="en-US" sz="2400" dirty="0">
                <a:solidFill>
                  <a:schemeClr val="dk1"/>
                </a:solidFill>
                <a:latin typeface="Calibri"/>
                <a:ea typeface="Calibri"/>
                <a:cs typeface="Calibri"/>
                <a:sym typeface="Calibri"/>
              </a:rPr>
              <a:t>University of South Florida</a:t>
            </a:r>
            <a:endParaRPr sz="2400" b="0" i="0" u="none" strike="noStrike" cap="none" dirty="0">
              <a:solidFill>
                <a:schemeClr val="dk1"/>
              </a:solidFill>
              <a:latin typeface="Calibri"/>
              <a:ea typeface="Calibri"/>
              <a:cs typeface="Calibri"/>
              <a:sym typeface="Calibri"/>
            </a:endParaRPr>
          </a:p>
        </p:txBody>
      </p:sp>
      <p:pic>
        <p:nvPicPr>
          <p:cNvPr id="4098" name="Picture 2">
            <a:extLst>
              <a:ext uri="{FF2B5EF4-FFF2-40B4-BE49-F238E27FC236}">
                <a16:creationId xmlns:a16="http://schemas.microsoft.com/office/drawing/2014/main" id="{27F50075-DE6C-BB07-FDEC-46960F784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55" y="1607923"/>
            <a:ext cx="1732731" cy="209122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1;p4">
            <a:extLst>
              <a:ext uri="{FF2B5EF4-FFF2-40B4-BE49-F238E27FC236}">
                <a16:creationId xmlns:a16="http://schemas.microsoft.com/office/drawing/2014/main" id="{E5126E4D-5060-DE09-DF97-F11277E3B760}"/>
              </a:ext>
            </a:extLst>
          </p:cNvPr>
          <p:cNvSpPr txBox="1">
            <a:spLocks/>
          </p:cNvSpPr>
          <p:nvPr/>
        </p:nvSpPr>
        <p:spPr>
          <a:xfrm>
            <a:off x="6096000" y="240749"/>
            <a:ext cx="58712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dirty="0">
                <a:solidFill>
                  <a:schemeClr val="accent1">
                    <a:lumMod val="75000"/>
                  </a:schemeClr>
                </a:solidFill>
              </a:rPr>
              <a:t>Monteverde Institute</a:t>
            </a:r>
          </a:p>
        </p:txBody>
      </p:sp>
      <p:pic>
        <p:nvPicPr>
          <p:cNvPr id="1026" name="Picture 2" descr="Alexandra Paniagua">
            <a:extLst>
              <a:ext uri="{FF2B5EF4-FFF2-40B4-BE49-F238E27FC236}">
                <a16:creationId xmlns:a16="http://schemas.microsoft.com/office/drawing/2014/main" id="{A8652AB7-24F3-1071-6918-4B787F1A9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812" y="1607922"/>
            <a:ext cx="2091227" cy="209122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23;p4">
            <a:extLst>
              <a:ext uri="{FF2B5EF4-FFF2-40B4-BE49-F238E27FC236}">
                <a16:creationId xmlns:a16="http://schemas.microsoft.com/office/drawing/2014/main" id="{E6BA9A50-6C14-65E6-C530-66BFA8D0B8DC}"/>
              </a:ext>
            </a:extLst>
          </p:cNvPr>
          <p:cNvSpPr txBox="1"/>
          <p:nvPr/>
        </p:nvSpPr>
        <p:spPr>
          <a:xfrm>
            <a:off x="8128083" y="1638162"/>
            <a:ext cx="4670933" cy="1323198"/>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Alexandra Paniagua</a:t>
            </a:r>
          </a:p>
          <a:p>
            <a:pPr marL="457200" marR="0" lvl="1" indent="0" algn="l" rtl="0">
              <a:spcBef>
                <a:spcPts val="0"/>
              </a:spcBef>
              <a:spcAft>
                <a:spcPts val="0"/>
              </a:spcAft>
              <a:buClr>
                <a:schemeClr val="dk1"/>
              </a:buClr>
              <a:buSzPts val="2800"/>
              <a:buFont typeface="Arial"/>
              <a:buNone/>
            </a:pPr>
            <a:r>
              <a:rPr lang="en-US" sz="2400" dirty="0">
                <a:solidFill>
                  <a:schemeClr val="dk1"/>
                </a:solidFill>
                <a:latin typeface="Calibri"/>
                <a:ea typeface="Calibri"/>
                <a:cs typeface="Calibri"/>
                <a:sym typeface="Calibri"/>
              </a:rPr>
              <a:t>Academic Director</a:t>
            </a:r>
            <a:endParaRPr lang="en-US" sz="2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5947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2"/>
          </p:nvPr>
        </p:nvSpPr>
        <p:spPr/>
        <p:txBody>
          <a:bodyPr/>
          <a:lstStyle/>
          <a:p>
            <a:fld id="{86CB4B4D-7CA3-9044-876B-883B54F8677D}" type="slidenum">
              <a:rPr lang="en-US" smtClean="0"/>
              <a:t>30</a:t>
            </a:fld>
            <a:endParaRPr lang="en-US"/>
          </a:p>
        </p:txBody>
      </p:sp>
      <p:sp>
        <p:nvSpPr>
          <p:cNvPr id="3" name="Marcador de texto 2"/>
          <p:cNvSpPr>
            <a:spLocks noGrp="1"/>
          </p:cNvSpPr>
          <p:nvPr>
            <p:ph type="body" sz="quarter" idx="15"/>
          </p:nvPr>
        </p:nvSpPr>
        <p:spPr>
          <a:xfrm>
            <a:off x="653362" y="1301576"/>
            <a:ext cx="6181074" cy="3888784"/>
          </a:xfrm>
        </p:spPr>
        <p:txBody>
          <a:bodyPr/>
          <a:lstStyle/>
          <a:p>
            <a:pPr marL="0" indent="0">
              <a:buNone/>
            </a:pPr>
            <a:r>
              <a:rPr lang="es-CR" dirty="0"/>
              <a:t>An integral part of the program </a:t>
            </a:r>
            <a:r>
              <a:rPr lang="es-CR" dirty="0" err="1"/>
              <a:t>since</a:t>
            </a:r>
            <a:r>
              <a:rPr lang="es-CR" dirty="0"/>
              <a:t> MVI </a:t>
            </a:r>
            <a:r>
              <a:rPr lang="es-CR" dirty="0" err="1"/>
              <a:t>academic</a:t>
            </a:r>
            <a:r>
              <a:rPr lang="es-CR" dirty="0"/>
              <a:t> </a:t>
            </a:r>
            <a:r>
              <a:rPr lang="es-CR" dirty="0" err="1"/>
              <a:t>programs</a:t>
            </a:r>
            <a:r>
              <a:rPr lang="es-CR" dirty="0"/>
              <a:t> began (1987)</a:t>
            </a:r>
          </a:p>
          <a:p>
            <a:pPr marL="0" indent="0">
              <a:buNone/>
            </a:pPr>
            <a:r>
              <a:rPr lang="en-US" dirty="0"/>
              <a:t>Community connections and local context</a:t>
            </a:r>
          </a:p>
          <a:p>
            <a:pPr marL="0" indent="0">
              <a:buNone/>
            </a:pPr>
            <a:r>
              <a:rPr lang="en-US" dirty="0"/>
              <a:t>Cultural immersion</a:t>
            </a:r>
          </a:p>
          <a:p>
            <a:pPr marL="0" indent="0">
              <a:buNone/>
            </a:pPr>
            <a:r>
              <a:rPr lang="en-US" dirty="0"/>
              <a:t>Spanish</a:t>
            </a:r>
            <a:endParaRPr lang="es-CR" dirty="0"/>
          </a:p>
        </p:txBody>
      </p:sp>
      <p:sp>
        <p:nvSpPr>
          <p:cNvPr id="4" name="Marcador de texto 3"/>
          <p:cNvSpPr>
            <a:spLocks noGrp="1"/>
          </p:cNvSpPr>
          <p:nvPr>
            <p:ph type="body" sz="quarter" idx="14"/>
          </p:nvPr>
        </p:nvSpPr>
        <p:spPr>
          <a:xfrm>
            <a:off x="653362" y="495300"/>
            <a:ext cx="8645562" cy="1143000"/>
          </a:xfrm>
        </p:spPr>
        <p:txBody>
          <a:bodyPr>
            <a:normAutofit/>
          </a:bodyPr>
          <a:lstStyle/>
          <a:p>
            <a:r>
              <a:rPr lang="es-CR" sz="4000" dirty="0" err="1">
                <a:solidFill>
                  <a:schemeClr val="accent1">
                    <a:lumMod val="75000"/>
                  </a:schemeClr>
                </a:solidFill>
                <a:latin typeface="Calibri"/>
                <a:ea typeface="Calibri"/>
                <a:cs typeface="Calibri"/>
                <a:sym typeface="Calibri"/>
              </a:rPr>
              <a:t>Homestays</a:t>
            </a:r>
            <a:endParaRPr lang="en-US" sz="4000" dirty="0">
              <a:solidFill>
                <a:schemeClr val="accent1">
                  <a:lumMod val="75000"/>
                </a:schemeClr>
              </a:solidFill>
              <a:latin typeface="Calibri"/>
              <a:ea typeface="Calibri"/>
              <a:cs typeface="Calibri"/>
              <a:sym typeface="Calibri"/>
            </a:endParaRPr>
          </a:p>
        </p:txBody>
      </p:sp>
      <p:pic>
        <p:nvPicPr>
          <p:cNvPr id="4098" name="Picture 2" descr="Emily Jefferies and her Homestay family.&amp;nb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750" y="167854"/>
            <a:ext cx="4241548" cy="32989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 Work With More Than 120 Local Families | Monteverde Institu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503" y="3612032"/>
            <a:ext cx="5559795" cy="31273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e Work With More Than 120 Local Families | Monteverde Institute"/>
          <p:cNvPicPr>
            <a:picLocks noChangeAspect="1" noChangeArrowheads="1"/>
          </p:cNvPicPr>
          <p:nvPr/>
        </p:nvPicPr>
        <p:blipFill rotWithShape="1">
          <a:blip r:embed="rId5">
            <a:extLst>
              <a:ext uri="{28A0092B-C50C-407E-A947-70E740481C1C}">
                <a14:useLocalDpi xmlns:a14="http://schemas.microsoft.com/office/drawing/2010/main" val="0"/>
              </a:ext>
            </a:extLst>
          </a:blip>
          <a:srcRect l="26882" t="25383" r="24556"/>
          <a:stretch/>
        </p:blipFill>
        <p:spPr bwMode="auto">
          <a:xfrm>
            <a:off x="2373923" y="3898640"/>
            <a:ext cx="3167550" cy="282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514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123B3D-E607-5D4F-BBB6-A9A96D2E2AA1}"/>
              </a:ext>
            </a:extLst>
          </p:cNvPr>
          <p:cNvSpPr>
            <a:spLocks noGrp="1"/>
          </p:cNvSpPr>
          <p:nvPr>
            <p:ph type="sldNum" sz="quarter" idx="2"/>
          </p:nvPr>
        </p:nvSpPr>
        <p:spPr>
          <a:xfrm>
            <a:off x="11645586" y="6331810"/>
            <a:ext cx="546415" cy="400109"/>
          </a:xfrm>
        </p:spPr>
        <p:txBody>
          <a:bodyPr/>
          <a:lstStyle/>
          <a:p>
            <a:pPr algn="ctr" hangingPunct="0">
              <a:spcBef>
                <a:spcPts val="550"/>
              </a:spcBef>
              <a:buClrTx/>
              <a:defRPr/>
            </a:pPr>
            <a:fld id="{86CB4B4D-7CA3-9044-876B-883B54F8677D}" type="slidenum">
              <a:rPr lang="en-US" sz="2000">
                <a:solidFill>
                  <a:srgbClr val="DDDDDD"/>
                </a:solidFill>
                <a:latin typeface="Futura PT Book" panose="020B0502020204020303" pitchFamily="34" charset="77"/>
                <a:cs typeface="Arial" panose="020B0604020202020204" pitchFamily="34" charset="0"/>
                <a:sym typeface="Futura"/>
              </a:rPr>
              <a:pPr algn="ctr" hangingPunct="0">
                <a:spcBef>
                  <a:spcPts val="550"/>
                </a:spcBef>
                <a:buClrTx/>
                <a:defRPr/>
              </a:pPr>
              <a:t>31</a:t>
            </a:fld>
            <a:endParaRPr lang="en-US" sz="2000">
              <a:solidFill>
                <a:srgbClr val="DDDDDD"/>
              </a:solidFill>
              <a:latin typeface="Futura PT Book" panose="020B0502020204020303" pitchFamily="34" charset="77"/>
              <a:cs typeface="Arial" panose="020B0604020202020204" pitchFamily="34" charset="0"/>
              <a:sym typeface="Futura"/>
            </a:endParaRPr>
          </a:p>
        </p:txBody>
      </p:sp>
      <p:sp>
        <p:nvSpPr>
          <p:cNvPr id="3" name="Text Placeholder 2">
            <a:extLst>
              <a:ext uri="{FF2B5EF4-FFF2-40B4-BE49-F238E27FC236}">
                <a16:creationId xmlns:a16="http://schemas.microsoft.com/office/drawing/2014/main" id="{97E9F8ED-2F9F-9445-A339-1DD67D072F59}"/>
              </a:ext>
            </a:extLst>
          </p:cNvPr>
          <p:cNvSpPr>
            <a:spLocks noGrp="1"/>
          </p:cNvSpPr>
          <p:nvPr>
            <p:ph type="body" sz="quarter" idx="14"/>
          </p:nvPr>
        </p:nvSpPr>
        <p:spPr>
          <a:xfrm>
            <a:off x="754962" y="1404947"/>
            <a:ext cx="4464738" cy="4836695"/>
          </a:xfrm>
        </p:spPr>
        <p:txBody>
          <a:bodyPr>
            <a:normAutofit/>
          </a:bodyPr>
          <a:lstStyle/>
          <a:p>
            <a:r>
              <a:rPr lang="en-US" sz="2400" dirty="0">
                <a:ea typeface="Calibri" panose="020F0502020204030204" pitchFamily="34" charset="0"/>
              </a:rPr>
              <a:t>Rice and beans </a:t>
            </a:r>
          </a:p>
          <a:p>
            <a:r>
              <a:rPr lang="en-US" sz="2400" dirty="0">
                <a:ea typeface="Calibri" panose="020F0502020204030204" pitchFamily="34" charset="0"/>
              </a:rPr>
              <a:t>Many carbs, minimal animal protein</a:t>
            </a:r>
          </a:p>
          <a:p>
            <a:r>
              <a:rPr lang="es-CR" sz="2400" dirty="0">
                <a:ea typeface="Calibri" panose="020F0502020204030204" pitchFamily="34" charset="0"/>
              </a:rPr>
              <a:t>Gallo pinto </a:t>
            </a:r>
            <a:r>
              <a:rPr lang="es-CR" sz="2400" dirty="0" err="1">
                <a:ea typeface="Calibri" panose="020F0502020204030204" pitchFamily="34" charset="0"/>
              </a:rPr>
              <a:t>for</a:t>
            </a:r>
            <a:r>
              <a:rPr lang="es-CR" sz="2400" dirty="0">
                <a:ea typeface="Calibri" panose="020F0502020204030204" pitchFamily="34" charset="0"/>
              </a:rPr>
              <a:t> </a:t>
            </a:r>
            <a:r>
              <a:rPr lang="es-CR" sz="2400" dirty="0" err="1">
                <a:ea typeface="Calibri" panose="020F0502020204030204" pitchFamily="34" charset="0"/>
              </a:rPr>
              <a:t>breakfast</a:t>
            </a:r>
            <a:endParaRPr lang="es-CR" sz="2400" dirty="0">
              <a:ea typeface="Calibri" panose="020F0502020204030204" pitchFamily="34" charset="0"/>
            </a:endParaRPr>
          </a:p>
          <a:p>
            <a:r>
              <a:rPr lang="es-CR" sz="2400" dirty="0">
                <a:ea typeface="Calibri" panose="020F0502020204030204" pitchFamily="34" charset="0"/>
              </a:rPr>
              <a:t>Casado </a:t>
            </a:r>
            <a:r>
              <a:rPr lang="es-CR" sz="2400" dirty="0" err="1">
                <a:ea typeface="Calibri" panose="020F0502020204030204" pitchFamily="34" charset="0"/>
              </a:rPr>
              <a:t>for</a:t>
            </a:r>
            <a:r>
              <a:rPr lang="es-CR" sz="2400" dirty="0">
                <a:ea typeface="Calibri" panose="020F0502020204030204" pitchFamily="34" charset="0"/>
              </a:rPr>
              <a:t> lunch/</a:t>
            </a:r>
            <a:r>
              <a:rPr lang="es-CR" sz="2400" dirty="0" err="1">
                <a:ea typeface="Calibri" panose="020F0502020204030204" pitchFamily="34" charset="0"/>
              </a:rPr>
              <a:t>dinner</a:t>
            </a:r>
            <a:endParaRPr lang="es-CR" sz="2400" dirty="0">
              <a:ea typeface="Calibri" panose="020F0502020204030204" pitchFamily="34" charset="0"/>
            </a:endParaRPr>
          </a:p>
          <a:p>
            <a:r>
              <a:rPr lang="es-CR" sz="2400" dirty="0" err="1">
                <a:ea typeface="Calibri" panose="020F0502020204030204" pitchFamily="34" charset="0"/>
              </a:rPr>
              <a:t>Fruits</a:t>
            </a:r>
            <a:r>
              <a:rPr lang="es-CR" sz="2400" dirty="0">
                <a:ea typeface="Calibri" panose="020F0502020204030204" pitchFamily="34" charset="0"/>
              </a:rPr>
              <a:t> and vegetables</a:t>
            </a:r>
          </a:p>
          <a:p>
            <a:r>
              <a:rPr lang="es-CR" sz="2400" dirty="0" err="1">
                <a:ea typeface="Calibri" panose="020F0502020204030204" pitchFamily="34" charset="0"/>
              </a:rPr>
              <a:t>Overall</a:t>
            </a:r>
            <a:r>
              <a:rPr lang="es-CR" sz="2400" dirty="0">
                <a:ea typeface="Calibri" panose="020F0502020204030204" pitchFamily="34" charset="0"/>
              </a:rPr>
              <a:t> </a:t>
            </a:r>
            <a:r>
              <a:rPr lang="es-CR" sz="2400" dirty="0" err="1">
                <a:ea typeface="Calibri" panose="020F0502020204030204" pitchFamily="34" charset="0"/>
              </a:rPr>
              <a:t>vegetarian</a:t>
            </a:r>
            <a:r>
              <a:rPr lang="es-CR" sz="2400" dirty="0">
                <a:ea typeface="Calibri" panose="020F0502020204030204" pitchFamily="34" charset="0"/>
              </a:rPr>
              <a:t>/</a:t>
            </a:r>
            <a:r>
              <a:rPr lang="es-CR" sz="2400" dirty="0" err="1">
                <a:ea typeface="Calibri" panose="020F0502020204030204" pitchFamily="34" charset="0"/>
              </a:rPr>
              <a:t>vegan-friendly</a:t>
            </a:r>
            <a:r>
              <a:rPr lang="es-CR" sz="2400" dirty="0">
                <a:ea typeface="Calibri" panose="020F0502020204030204" pitchFamily="34" charset="0"/>
              </a:rPr>
              <a:t>, </a:t>
            </a:r>
            <a:r>
              <a:rPr lang="es-CR" sz="2400" dirty="0" err="1">
                <a:ea typeface="Calibri" panose="020F0502020204030204" pitchFamily="34" charset="0"/>
              </a:rPr>
              <a:t>dietary</a:t>
            </a:r>
            <a:r>
              <a:rPr lang="es-CR" sz="2400" dirty="0">
                <a:ea typeface="Calibri" panose="020F0502020204030204" pitchFamily="34" charset="0"/>
              </a:rPr>
              <a:t> </a:t>
            </a:r>
            <a:r>
              <a:rPr lang="es-CR" sz="2400" dirty="0" err="1">
                <a:ea typeface="Calibri" panose="020F0502020204030204" pitchFamily="34" charset="0"/>
              </a:rPr>
              <a:t>restrictions</a:t>
            </a:r>
            <a:r>
              <a:rPr lang="es-CR" sz="2400" dirty="0">
                <a:ea typeface="Calibri" panose="020F0502020204030204" pitchFamily="34" charset="0"/>
              </a:rPr>
              <a:t> </a:t>
            </a:r>
            <a:r>
              <a:rPr lang="es-CR" sz="2400" dirty="0" err="1">
                <a:ea typeface="Calibri" panose="020F0502020204030204" pitchFamily="34" charset="0"/>
              </a:rPr>
              <a:t>accommodated</a:t>
            </a:r>
            <a:endParaRPr lang="es-CR" sz="2400" dirty="0">
              <a:ea typeface="Calibri" panose="020F0502020204030204" pitchFamily="34" charset="0"/>
            </a:endParaRPr>
          </a:p>
          <a:p>
            <a:r>
              <a:rPr lang="es-CR" sz="2400" dirty="0" err="1">
                <a:ea typeface="Calibri" panose="020F0502020204030204" pitchFamily="34" charset="0"/>
              </a:rPr>
              <a:t>All</a:t>
            </a:r>
            <a:r>
              <a:rPr lang="es-CR" sz="2400" dirty="0">
                <a:ea typeface="Calibri" panose="020F0502020204030204" pitchFamily="34" charset="0"/>
              </a:rPr>
              <a:t> </a:t>
            </a:r>
            <a:r>
              <a:rPr lang="es-CR" sz="2400" dirty="0" err="1">
                <a:ea typeface="Calibri" panose="020F0502020204030204" pitchFamily="34" charset="0"/>
              </a:rPr>
              <a:t>meals</a:t>
            </a:r>
            <a:r>
              <a:rPr lang="es-CR" sz="2400" dirty="0">
                <a:ea typeface="Calibri" panose="020F0502020204030204" pitchFamily="34" charset="0"/>
              </a:rPr>
              <a:t> </a:t>
            </a:r>
            <a:r>
              <a:rPr lang="es-CR" sz="2400" dirty="0" err="1">
                <a:ea typeface="Calibri" panose="020F0502020204030204" pitchFamily="34" charset="0"/>
              </a:rPr>
              <a:t>included</a:t>
            </a:r>
            <a:r>
              <a:rPr lang="es-CR" sz="2400" dirty="0">
                <a:ea typeface="Calibri" panose="020F0502020204030204" pitchFamily="34" charset="0"/>
              </a:rPr>
              <a:t> in </a:t>
            </a:r>
            <a:r>
              <a:rPr lang="es-CR" sz="2400" dirty="0" err="1">
                <a:ea typeface="Calibri" panose="020F0502020204030204" pitchFamily="34" charset="0"/>
              </a:rPr>
              <a:t>program</a:t>
            </a:r>
            <a:r>
              <a:rPr lang="es-CR" sz="2400" dirty="0">
                <a:ea typeface="Calibri" panose="020F0502020204030204" pitchFamily="34" charset="0"/>
              </a:rPr>
              <a:t> </a:t>
            </a:r>
            <a:r>
              <a:rPr lang="es-CR" sz="2400" dirty="0" err="1">
                <a:ea typeface="Calibri" panose="020F0502020204030204" pitchFamily="34" charset="0"/>
              </a:rPr>
              <a:t>cost</a:t>
            </a:r>
            <a:endParaRPr lang="en-US" sz="2400" dirty="0">
              <a:ea typeface="Calibri" panose="020F0502020204030204" pitchFamily="34" charset="0"/>
            </a:endParaRPr>
          </a:p>
        </p:txBody>
      </p:sp>
      <p:sp>
        <p:nvSpPr>
          <p:cNvPr id="4" name="Text Placeholder 3">
            <a:extLst>
              <a:ext uri="{FF2B5EF4-FFF2-40B4-BE49-F238E27FC236}">
                <a16:creationId xmlns:a16="http://schemas.microsoft.com/office/drawing/2014/main" id="{46EBDB35-7C74-7746-A71A-ED9E3C1F8E20}"/>
              </a:ext>
            </a:extLst>
          </p:cNvPr>
          <p:cNvSpPr>
            <a:spLocks noGrp="1"/>
          </p:cNvSpPr>
          <p:nvPr>
            <p:ph type="body" sz="quarter" idx="16"/>
          </p:nvPr>
        </p:nvSpPr>
        <p:spPr>
          <a:xfrm>
            <a:off x="754962" y="671020"/>
            <a:ext cx="4464738" cy="685801"/>
          </a:xfrm>
        </p:spPr>
        <p:txBody>
          <a:bodyPr>
            <a:normAutofit/>
          </a:bodyPr>
          <a:lstStyle/>
          <a:p>
            <a:pPr marL="22860"/>
            <a:r>
              <a:rPr lang="en-US" sz="4000" dirty="0">
                <a:solidFill>
                  <a:schemeClr val="accent1">
                    <a:lumMod val="75000"/>
                  </a:schemeClr>
                </a:solidFill>
                <a:latin typeface="Calibri"/>
                <a:ea typeface="Calibri"/>
                <a:cs typeface="Calibri"/>
              </a:rPr>
              <a:t>Food</a:t>
            </a:r>
          </a:p>
        </p:txBody>
      </p:sp>
      <p:pic>
        <p:nvPicPr>
          <p:cNvPr id="1026" name="Picture 2" descr="Gallo pinto | Recetas de Costa 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095" y="203029"/>
            <a:ext cx="28575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y celebramos el Día Regional de las Frutas: Costa Rica cuenta con más de  150 mil hectáreas cultivadas de frutales | Noti M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618" y="4322545"/>
            <a:ext cx="3876968" cy="25354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ceta de Casado, platillo típico de Costa Rica - NUM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3170" y="2226468"/>
            <a:ext cx="3209925" cy="240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3084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2F3C2D-A636-A64E-9CF9-B66E144DDA8A}"/>
              </a:ext>
            </a:extLst>
          </p:cNvPr>
          <p:cNvSpPr>
            <a:spLocks noGrp="1"/>
          </p:cNvSpPr>
          <p:nvPr>
            <p:ph type="sldNum" sz="quarter" idx="2"/>
          </p:nvPr>
        </p:nvSpPr>
        <p:spPr>
          <a:xfrm>
            <a:off x="11798011" y="6368386"/>
            <a:ext cx="238207" cy="400109"/>
          </a:xfrm>
        </p:spPr>
        <p:txBody>
          <a:bodyPr/>
          <a:lstStyle/>
          <a:p>
            <a:pPr algn="ctr" hangingPunct="0">
              <a:spcBef>
                <a:spcPts val="550"/>
              </a:spcBef>
              <a:buClrTx/>
              <a:defRPr/>
            </a:pPr>
            <a:fld id="{86CB4B4D-7CA3-9044-876B-883B54F8677D}" type="slidenum">
              <a:rPr lang="en-US" sz="2000">
                <a:solidFill>
                  <a:srgbClr val="DDDDDD"/>
                </a:solidFill>
                <a:latin typeface="Futura PT Book" panose="020B0502020204020303" pitchFamily="34" charset="77"/>
                <a:cs typeface="Arial" panose="020B0604020202020204" pitchFamily="34" charset="0"/>
                <a:sym typeface="Futura"/>
              </a:rPr>
              <a:pPr algn="ctr" hangingPunct="0">
                <a:spcBef>
                  <a:spcPts val="550"/>
                </a:spcBef>
                <a:buClrTx/>
                <a:defRPr/>
              </a:pPr>
              <a:t>32</a:t>
            </a:fld>
            <a:endParaRPr lang="en-US" sz="2000">
              <a:solidFill>
                <a:srgbClr val="DDDDDD"/>
              </a:solidFill>
              <a:latin typeface="Futura PT Book" panose="020B0502020204020303" pitchFamily="34" charset="77"/>
              <a:cs typeface="Arial" panose="020B0604020202020204" pitchFamily="34" charset="0"/>
              <a:sym typeface="Futura"/>
            </a:endParaRPr>
          </a:p>
        </p:txBody>
      </p:sp>
      <p:sp>
        <p:nvSpPr>
          <p:cNvPr id="3" name="Text Placeholder 2">
            <a:extLst>
              <a:ext uri="{FF2B5EF4-FFF2-40B4-BE49-F238E27FC236}">
                <a16:creationId xmlns:a16="http://schemas.microsoft.com/office/drawing/2014/main" id="{09F94DF7-49AB-684C-9208-7A61B587BCAD}"/>
              </a:ext>
            </a:extLst>
          </p:cNvPr>
          <p:cNvSpPr>
            <a:spLocks noGrp="1"/>
          </p:cNvSpPr>
          <p:nvPr>
            <p:ph type="body" sz="quarter" idx="14"/>
          </p:nvPr>
        </p:nvSpPr>
        <p:spPr>
          <a:xfrm>
            <a:off x="1097862" y="236463"/>
            <a:ext cx="8645562" cy="1143000"/>
          </a:xfrm>
        </p:spPr>
        <p:txBody>
          <a:bodyPr>
            <a:normAutofit/>
          </a:bodyPr>
          <a:lstStyle/>
          <a:p>
            <a:pPr marL="22860"/>
            <a:r>
              <a:rPr lang="en-US" sz="4000" dirty="0">
                <a:solidFill>
                  <a:schemeClr val="accent1">
                    <a:lumMod val="75000"/>
                  </a:schemeClr>
                </a:solidFill>
                <a:latin typeface="Calibri"/>
                <a:ea typeface="Calibri"/>
                <a:cs typeface="Calibri"/>
              </a:rPr>
              <a:t>Transportation in Monteverde</a:t>
            </a:r>
          </a:p>
        </p:txBody>
      </p:sp>
      <p:sp>
        <p:nvSpPr>
          <p:cNvPr id="4" name="Text Placeholder 3">
            <a:extLst>
              <a:ext uri="{FF2B5EF4-FFF2-40B4-BE49-F238E27FC236}">
                <a16:creationId xmlns:a16="http://schemas.microsoft.com/office/drawing/2014/main" id="{FF9BFF17-A005-8045-9C5D-4285624E1CEB}"/>
              </a:ext>
            </a:extLst>
          </p:cNvPr>
          <p:cNvSpPr>
            <a:spLocks noGrp="1"/>
          </p:cNvSpPr>
          <p:nvPr>
            <p:ph type="body" sz="quarter" idx="15"/>
          </p:nvPr>
        </p:nvSpPr>
        <p:spPr>
          <a:xfrm>
            <a:off x="1097862" y="1276224"/>
            <a:ext cx="9899001" cy="4730086"/>
          </a:xfrm>
        </p:spPr>
        <p:txBody>
          <a:bodyPr>
            <a:normAutofit/>
          </a:bodyPr>
          <a:lstStyle/>
          <a:p>
            <a:pPr algn="just">
              <a:lnSpc>
                <a:spcPct val="120000"/>
              </a:lnSpc>
              <a:spcBef>
                <a:spcPts val="0"/>
              </a:spcBef>
            </a:pPr>
            <a:r>
              <a:rPr lang="en-US" sz="2600" dirty="0">
                <a:ea typeface="Calibri" panose="020F0502020204030204" pitchFamily="34" charset="0"/>
              </a:rPr>
              <a:t>Sidewalks </a:t>
            </a:r>
          </a:p>
          <a:p>
            <a:pPr algn="just">
              <a:lnSpc>
                <a:spcPct val="120000"/>
              </a:lnSpc>
              <a:spcBef>
                <a:spcPts val="0"/>
              </a:spcBef>
            </a:pPr>
            <a:r>
              <a:rPr lang="es-CR" sz="2600" dirty="0">
                <a:ea typeface="Calibri" panose="020F0502020204030204" pitchFamily="34" charset="0"/>
              </a:rPr>
              <a:t>Local </a:t>
            </a:r>
            <a:r>
              <a:rPr lang="es-CR" sz="2600" dirty="0" err="1">
                <a:ea typeface="Calibri" panose="020F0502020204030204" pitchFamily="34" charset="0"/>
              </a:rPr>
              <a:t>public</a:t>
            </a:r>
            <a:r>
              <a:rPr lang="es-CR" sz="2600" dirty="0">
                <a:ea typeface="Calibri" panose="020F0502020204030204" pitchFamily="34" charset="0"/>
              </a:rPr>
              <a:t> bus and taxi </a:t>
            </a:r>
            <a:r>
              <a:rPr lang="es-CR" sz="2600" dirty="0" err="1">
                <a:ea typeface="Calibri" panose="020F0502020204030204" pitchFamily="34" charset="0"/>
              </a:rPr>
              <a:t>service</a:t>
            </a:r>
            <a:endParaRPr lang="en-US" sz="2600" dirty="0">
              <a:ea typeface="Calibri" panose="020F0502020204030204" pitchFamily="34" charset="0"/>
            </a:endParaRPr>
          </a:p>
          <a:p>
            <a:pPr algn="just">
              <a:lnSpc>
                <a:spcPct val="120000"/>
              </a:lnSpc>
              <a:spcBef>
                <a:spcPts val="0"/>
              </a:spcBef>
            </a:pPr>
            <a:r>
              <a:rPr lang="es-CR" sz="2600" dirty="0" err="1">
                <a:ea typeface="Calibri" panose="020F0502020204030204" pitchFamily="34" charset="0"/>
              </a:rPr>
              <a:t>Plenty</a:t>
            </a:r>
            <a:r>
              <a:rPr lang="es-CR" sz="2600" dirty="0">
                <a:ea typeface="Calibri" panose="020F0502020204030204" pitchFamily="34" charset="0"/>
              </a:rPr>
              <a:t> </a:t>
            </a:r>
            <a:r>
              <a:rPr lang="es-CR" sz="2600" dirty="0" err="1">
                <a:ea typeface="Calibri" panose="020F0502020204030204" pitchFamily="34" charset="0"/>
              </a:rPr>
              <a:t>of</a:t>
            </a:r>
            <a:r>
              <a:rPr lang="es-CR" sz="2600" dirty="0">
                <a:ea typeface="Calibri" panose="020F0502020204030204" pitchFamily="34" charset="0"/>
              </a:rPr>
              <a:t> </a:t>
            </a:r>
            <a:r>
              <a:rPr lang="es-CR" sz="2600" dirty="0" err="1">
                <a:ea typeface="Calibri" panose="020F0502020204030204" pitchFamily="34" charset="0"/>
              </a:rPr>
              <a:t>walking</a:t>
            </a:r>
            <a:endParaRPr lang="en-US" sz="2600" dirty="0">
              <a:ea typeface="Calibri" panose="020F0502020204030204" pitchFamily="34" charset="0"/>
            </a:endParaRPr>
          </a:p>
          <a:p>
            <a:endParaRPr lang="es-CR" sz="3150" dirty="0">
              <a:ea typeface="Calibri" panose="020F0502020204030204" pitchFamily="34" charset="0"/>
            </a:endParaRPr>
          </a:p>
        </p:txBody>
      </p:sp>
      <p:pic>
        <p:nvPicPr>
          <p:cNvPr id="8" name="Imagen 8">
            <a:extLst>
              <a:ext uri="{FF2B5EF4-FFF2-40B4-BE49-F238E27FC236}">
                <a16:creationId xmlns:a16="http://schemas.microsoft.com/office/drawing/2014/main" id="{CD9CC27A-7AA6-7650-5A60-71DC8BA21812}"/>
              </a:ext>
            </a:extLst>
          </p:cNvPr>
          <p:cNvPicPr>
            <a:picLocks noChangeAspect="1"/>
          </p:cNvPicPr>
          <p:nvPr/>
        </p:nvPicPr>
        <p:blipFill>
          <a:blip r:embed="rId3"/>
          <a:stretch>
            <a:fillRect/>
          </a:stretch>
        </p:blipFill>
        <p:spPr>
          <a:xfrm>
            <a:off x="7080470" y="1478997"/>
            <a:ext cx="3916393" cy="5049329"/>
          </a:xfrm>
          <a:prstGeom prst="rect">
            <a:avLst/>
          </a:prstGeom>
        </p:spPr>
      </p:pic>
      <p:pic>
        <p:nvPicPr>
          <p:cNvPr id="18" name="Imagen 17">
            <a:extLst>
              <a:ext uri="{FF2B5EF4-FFF2-40B4-BE49-F238E27FC236}">
                <a16:creationId xmlns:a16="http://schemas.microsoft.com/office/drawing/2014/main" id="{151085B0-3B15-4CCC-8AC9-56ABA489635B}"/>
              </a:ext>
            </a:extLst>
          </p:cNvPr>
          <p:cNvPicPr>
            <a:picLocks noChangeAspect="1"/>
          </p:cNvPicPr>
          <p:nvPr/>
        </p:nvPicPr>
        <p:blipFill>
          <a:blip r:embed="rId4"/>
          <a:stretch>
            <a:fillRect/>
          </a:stretch>
        </p:blipFill>
        <p:spPr>
          <a:xfrm>
            <a:off x="3907510" y="4644899"/>
            <a:ext cx="2830286" cy="1883427"/>
          </a:xfrm>
          <a:prstGeom prst="rect">
            <a:avLst/>
          </a:prstGeom>
        </p:spPr>
      </p:pic>
      <p:pic>
        <p:nvPicPr>
          <p:cNvPr id="1030" name="Picture 6" descr="Costa Rica en la Pared (@costaricaenlapared) • Instagram photos and videos">
            <a:extLst>
              <a:ext uri="{FF2B5EF4-FFF2-40B4-BE49-F238E27FC236}">
                <a16:creationId xmlns:a16="http://schemas.microsoft.com/office/drawing/2014/main" id="{FF4C4BC4-6073-4A88-869A-04C87188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862" y="3079735"/>
            <a:ext cx="2615722" cy="195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94191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useBgFill="1">
        <p:nvSpPr>
          <p:cNvPr id="211" name="Rectangle 210">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Google Shape;190;p13"/>
          <p:cNvSpPr txBox="1">
            <a:spLocks noGrp="1"/>
          </p:cNvSpPr>
          <p:nvPr>
            <p:ph type="title"/>
          </p:nvPr>
        </p:nvSpPr>
        <p:spPr>
          <a:xfrm>
            <a:off x="4653887" y="609600"/>
            <a:ext cx="6564574" cy="133051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solidFill>
                  <a:schemeClr val="accent1">
                    <a:lumMod val="75000"/>
                  </a:schemeClr>
                </a:solidFill>
              </a:rPr>
              <a:t>Professional development goals</a:t>
            </a:r>
          </a:p>
        </p:txBody>
      </p:sp>
      <p:pic>
        <p:nvPicPr>
          <p:cNvPr id="4" name="Picture 3" descr="A person pouring liquid into a blender&#10;&#10;Description automatically generated">
            <a:extLst>
              <a:ext uri="{FF2B5EF4-FFF2-40B4-BE49-F238E27FC236}">
                <a16:creationId xmlns:a16="http://schemas.microsoft.com/office/drawing/2014/main" id="{4037736A-C30F-F76F-0D30-BE1BE18EC14A}"/>
              </a:ext>
            </a:extLst>
          </p:cNvPr>
          <p:cNvPicPr>
            <a:picLocks noChangeAspect="1"/>
          </p:cNvPicPr>
          <p:nvPr/>
        </p:nvPicPr>
        <p:blipFill rotWithShape="1">
          <a:blip r:embed="rId3"/>
          <a:srcRect l="30409" r="6605"/>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6" name="Picture 5" descr="A group of people sitting in chairs&#10;&#10;Description automatically generated">
            <a:extLst>
              <a:ext uri="{FF2B5EF4-FFF2-40B4-BE49-F238E27FC236}">
                <a16:creationId xmlns:a16="http://schemas.microsoft.com/office/drawing/2014/main" id="{A1795EE3-F4D6-ADEC-CBE9-8ED2161E8664}"/>
              </a:ext>
            </a:extLst>
          </p:cNvPr>
          <p:cNvPicPr>
            <a:picLocks noChangeAspect="1"/>
          </p:cNvPicPr>
          <p:nvPr/>
        </p:nvPicPr>
        <p:blipFill rotWithShape="1">
          <a:blip r:embed="rId4"/>
          <a:srcRect l="3132" r="17881" b="-3"/>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191" name="Google Shape;191;p13"/>
          <p:cNvSpPr txBox="1">
            <a:spLocks noGrp="1"/>
          </p:cNvSpPr>
          <p:nvPr>
            <p:ph type="body" idx="1"/>
          </p:nvPr>
        </p:nvSpPr>
        <p:spPr>
          <a:xfrm>
            <a:off x="4653887" y="2193779"/>
            <a:ext cx="6564573" cy="3908909"/>
          </a:xfrm>
          <a:prstGeom prst="rect">
            <a:avLst/>
          </a:prstGeom>
        </p:spPr>
        <p:txBody>
          <a:bodyPr spcFirstLastPara="1" lIns="91425" tIns="45700" rIns="91425" bIns="45700" anchorCtr="0">
            <a:normAutofit/>
          </a:bodyPr>
          <a:lstStyle/>
          <a:p>
            <a:pPr marL="228600" lvl="0" indent="-228600" rtl="0">
              <a:spcBef>
                <a:spcPts val="0"/>
              </a:spcBef>
              <a:spcAft>
                <a:spcPts val="0"/>
              </a:spcAft>
              <a:buClr>
                <a:schemeClr val="dk1"/>
              </a:buClr>
              <a:buSzPts val="2800"/>
              <a:buChar char="•"/>
            </a:pPr>
            <a:r>
              <a:rPr lang="en-US" sz="2000"/>
              <a:t>Develop global and interdisciplinary skills and competencies through cross-training and multidisciplinary field work</a:t>
            </a:r>
          </a:p>
          <a:p>
            <a:pPr marL="228600" lvl="0" indent="-228600" rtl="0">
              <a:spcBef>
                <a:spcPts val="1000"/>
              </a:spcBef>
              <a:spcAft>
                <a:spcPts val="0"/>
              </a:spcAft>
              <a:buClr>
                <a:schemeClr val="dk1"/>
              </a:buClr>
              <a:buSzPts val="2800"/>
              <a:buChar char="•"/>
            </a:pPr>
            <a:r>
              <a:rPr lang="en-US" sz="2000"/>
              <a:t>Increase the number of U.S. students from underrepresented groups participating in international research experiences that combine STEM and Social Sciences</a:t>
            </a:r>
          </a:p>
          <a:p>
            <a:pPr marL="228600" lvl="0" indent="-228600" rtl="0">
              <a:spcBef>
                <a:spcPts val="1000"/>
              </a:spcBef>
              <a:spcAft>
                <a:spcPts val="0"/>
              </a:spcAft>
              <a:buClr>
                <a:schemeClr val="dk1"/>
              </a:buClr>
              <a:buSzPts val="2800"/>
              <a:buChar char="•"/>
            </a:pPr>
            <a:r>
              <a:rPr lang="en-US" sz="2000"/>
              <a:t>Strengthen and expand the partnership between Costa Rican stakeholders and U.S. institutions </a:t>
            </a:r>
          </a:p>
          <a:p>
            <a:pPr marL="228600" lvl="0" indent="-50800" rtl="0">
              <a:spcBef>
                <a:spcPts val="1000"/>
              </a:spcBef>
              <a:spcAft>
                <a:spcPts val="0"/>
              </a:spcAft>
              <a:buClr>
                <a:schemeClr val="dk1"/>
              </a:buClr>
              <a:buSzPts val="2800"/>
              <a:buNone/>
            </a:pPr>
            <a:endParaRPr 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Acknowledgement</a:t>
            </a:r>
            <a:endParaRPr/>
          </a:p>
        </p:txBody>
      </p:sp>
      <p:sp>
        <p:nvSpPr>
          <p:cNvPr id="655" name="Google Shape;655;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This material is based upon work supported by the National Science Foundation under Grant No. 2246348. Any opinions, findings, and conclusions or recommendations expressed in this material are those of the author(s) and do not necessarily reflect the views of the National Science Foundation.</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E218-E406-E76C-31EC-6EC62907B3E7}"/>
              </a:ext>
            </a:extLst>
          </p:cNvPr>
          <p:cNvSpPr>
            <a:spLocks noGrp="1"/>
          </p:cNvSpPr>
          <p:nvPr>
            <p:ph type="ctrTitle"/>
          </p:nvPr>
        </p:nvSpPr>
        <p:spPr>
          <a:xfrm>
            <a:off x="145577" y="1275241"/>
            <a:ext cx="6494665" cy="3185923"/>
          </a:xfrm>
        </p:spPr>
        <p:txBody>
          <a:bodyPr>
            <a:normAutofit/>
          </a:bodyPr>
          <a:lstStyle/>
          <a:p>
            <a:pPr algn="l"/>
            <a:r>
              <a:rPr lang="en-US" sz="1600" dirty="0"/>
              <a:t>A six-week experience in Monteverde, Costa Rica supported by the </a:t>
            </a:r>
            <a:br>
              <a:rPr lang="en-US" sz="1600" dirty="0"/>
            </a:br>
            <a:r>
              <a:rPr lang="en-US" sz="1600" dirty="0"/>
              <a:t>National Science Foundation International Research Experience for Students</a:t>
            </a:r>
            <a:br>
              <a:rPr lang="en-US" sz="1600" dirty="0"/>
            </a:br>
            <a:br>
              <a:rPr lang="en-US" sz="1600" dirty="0"/>
            </a:br>
            <a:r>
              <a:rPr lang="en-US" sz="1600" b="1" u="sng" dirty="0"/>
              <a:t>Highlights: </a:t>
            </a:r>
            <a:br>
              <a:rPr lang="en-US" sz="1600" dirty="0"/>
            </a:br>
            <a:r>
              <a:rPr lang="en-US" sz="1600" dirty="0"/>
              <a:t>-Make a difference through interdisciplinary water and sanitation research</a:t>
            </a:r>
            <a:br>
              <a:rPr lang="en-US" sz="1600" dirty="0"/>
            </a:br>
            <a:r>
              <a:rPr lang="en-US" sz="1600" dirty="0"/>
              <a:t>-Experience the natural beauty of Monteverde’s Cloud Forest</a:t>
            </a:r>
            <a:br>
              <a:rPr lang="en-US" sz="1600" dirty="0"/>
            </a:br>
            <a:r>
              <a:rPr lang="en-US" sz="1600" dirty="0"/>
              <a:t>-Live with a Costa Rican host family to integrate cultural and academic opportunities</a:t>
            </a:r>
            <a:br>
              <a:rPr lang="en-US" sz="1600" dirty="0"/>
            </a:br>
            <a:br>
              <a:rPr lang="en-US" sz="1600" dirty="0"/>
            </a:br>
            <a:r>
              <a:rPr lang="en-US" sz="1600" b="1" u="sng" dirty="0"/>
              <a:t>Logistics: </a:t>
            </a:r>
            <a:br>
              <a:rPr lang="en-US" sz="1600" dirty="0"/>
            </a:br>
            <a:r>
              <a:rPr lang="en-US" sz="1600" dirty="0"/>
              <a:t>-All expenses covered by NSF</a:t>
            </a:r>
            <a:br>
              <a:rPr lang="en-US" sz="1600" dirty="0"/>
            </a:br>
            <a:r>
              <a:rPr lang="en-US" sz="1600" dirty="0"/>
              <a:t>-Pre-travel virtual orientation</a:t>
            </a:r>
            <a:br>
              <a:rPr lang="en-US" sz="1600" dirty="0"/>
            </a:br>
            <a:r>
              <a:rPr lang="en-US" sz="1600" dirty="0"/>
              <a:t>-Tentative travel dates: June 23 – August 3, 2025</a:t>
            </a:r>
            <a:br>
              <a:rPr lang="en-US" sz="1600" dirty="0"/>
            </a:br>
            <a:r>
              <a:rPr lang="en-US" sz="1600" dirty="0"/>
              <a:t>-Preference for applicants with Spanish language skills. </a:t>
            </a:r>
          </a:p>
        </p:txBody>
      </p:sp>
      <p:sp>
        <p:nvSpPr>
          <p:cNvPr id="3" name="Subtitle 2">
            <a:extLst>
              <a:ext uri="{FF2B5EF4-FFF2-40B4-BE49-F238E27FC236}">
                <a16:creationId xmlns:a16="http://schemas.microsoft.com/office/drawing/2014/main" id="{6E94A780-492B-FB10-A0C7-A27AEC80B59E}"/>
              </a:ext>
            </a:extLst>
          </p:cNvPr>
          <p:cNvSpPr>
            <a:spLocks noGrp="1"/>
          </p:cNvSpPr>
          <p:nvPr>
            <p:ph type="subTitle" idx="1"/>
          </p:nvPr>
        </p:nvSpPr>
        <p:spPr>
          <a:xfrm>
            <a:off x="7462982" y="5088340"/>
            <a:ext cx="4807105" cy="1181924"/>
          </a:xfrm>
        </p:spPr>
        <p:txBody>
          <a:bodyPr>
            <a:normAutofit/>
          </a:bodyPr>
          <a:lstStyle/>
          <a:p>
            <a:r>
              <a:rPr lang="en-US" sz="1600" b="1" dirty="0">
                <a:solidFill>
                  <a:schemeClr val="accent6">
                    <a:lumMod val="50000"/>
                  </a:schemeClr>
                </a:solidFill>
                <a:hlinkClick r:id="rId2"/>
              </a:rPr>
              <a:t>Zoom Info Session </a:t>
            </a:r>
            <a:r>
              <a:rPr lang="en-US" sz="1600" b="1" dirty="0">
                <a:solidFill>
                  <a:schemeClr val="accent6">
                    <a:lumMod val="50000"/>
                  </a:schemeClr>
                </a:solidFill>
              </a:rPr>
              <a:t>Monday, November 18 at 3e/12p</a:t>
            </a:r>
            <a:endParaRPr lang="en-US" sz="900" b="1" dirty="0">
              <a:solidFill>
                <a:schemeClr val="accent6">
                  <a:lumMod val="50000"/>
                </a:schemeClr>
              </a:solidFill>
            </a:endParaRPr>
          </a:p>
          <a:p>
            <a:r>
              <a:rPr lang="en-US" sz="1600" b="1" dirty="0">
                <a:solidFill>
                  <a:schemeClr val="accent6">
                    <a:lumMod val="50000"/>
                  </a:schemeClr>
                </a:solidFill>
              </a:rPr>
              <a:t>Applications due by January 31, 2025</a:t>
            </a:r>
          </a:p>
        </p:txBody>
      </p:sp>
      <p:sp>
        <p:nvSpPr>
          <p:cNvPr id="5" name="Google Shape;97;p1">
            <a:extLst>
              <a:ext uri="{FF2B5EF4-FFF2-40B4-BE49-F238E27FC236}">
                <a16:creationId xmlns:a16="http://schemas.microsoft.com/office/drawing/2014/main" id="{432B1AF5-147E-C7E0-84A6-DFE8949108B5}"/>
              </a:ext>
            </a:extLst>
          </p:cNvPr>
          <p:cNvSpPr txBox="1">
            <a:spLocks/>
          </p:cNvSpPr>
          <p:nvPr/>
        </p:nvSpPr>
        <p:spPr>
          <a:xfrm>
            <a:off x="145577" y="45269"/>
            <a:ext cx="11196678" cy="1181925"/>
          </a:xfrm>
          <a:prstGeom prst="rect">
            <a:avLst/>
          </a:prstGeom>
          <a:noFill/>
          <a:ln>
            <a:noFill/>
          </a:ln>
        </p:spPr>
        <p:txBody>
          <a:bodyPr spcFirstLastPara="1" vert="horz" wrap="square" lIns="91425" tIns="45700" rIns="91425" bIns="45700" rtlCol="0" anchor="b" anchorCtr="0">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600"/>
              <a:buFont typeface="Calibri"/>
              <a:buNone/>
            </a:pPr>
            <a:r>
              <a:rPr lang="en-US" sz="3600" b="1" dirty="0">
                <a:solidFill>
                  <a:schemeClr val="accent6">
                    <a:lumMod val="50000"/>
                  </a:schemeClr>
                </a:solidFill>
              </a:rPr>
              <a:t>US-Costa Rica Collaboration to Quantify the Holistic Benefits of Resource Recovery in Small-Scale Communities</a:t>
            </a:r>
            <a:endParaRPr lang="en-US" b="1" dirty="0">
              <a:solidFill>
                <a:schemeClr val="accent6">
                  <a:lumMod val="50000"/>
                </a:schemeClr>
              </a:solidFill>
            </a:endParaRPr>
          </a:p>
        </p:txBody>
      </p:sp>
      <p:pic>
        <p:nvPicPr>
          <p:cNvPr id="6" name="Picture 5" descr="CSUCHICO-Seal-Color.png">
            <a:extLst>
              <a:ext uri="{FF2B5EF4-FFF2-40B4-BE49-F238E27FC236}">
                <a16:creationId xmlns:a16="http://schemas.microsoft.com/office/drawing/2014/main" id="{0F22199A-B305-5C7A-7E0E-8957083B8F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90657" y="5344677"/>
            <a:ext cx="1359681" cy="1375649"/>
          </a:xfrm>
          <a:prstGeom prst="rect">
            <a:avLst/>
          </a:prstGeom>
        </p:spPr>
      </p:pic>
      <p:pic>
        <p:nvPicPr>
          <p:cNvPr id="1026" name="Picture 2" descr="University of South Florida - Wikipedia">
            <a:extLst>
              <a:ext uri="{FF2B5EF4-FFF2-40B4-BE49-F238E27FC236}">
                <a16:creationId xmlns:a16="http://schemas.microsoft.com/office/drawing/2014/main" id="{224BED56-145A-6236-6E08-0352CD64470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53478" y="5349875"/>
            <a:ext cx="1365255" cy="1365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st Virginia Mountaineers 12&quot; Landscape Circle Sign">
            <a:extLst>
              <a:ext uri="{FF2B5EF4-FFF2-40B4-BE49-F238E27FC236}">
                <a16:creationId xmlns:a16="http://schemas.microsoft.com/office/drawing/2014/main" id="{E7DD6472-7E5E-5B8D-D90A-10BF6C107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99" y="5350102"/>
            <a:ext cx="1365255" cy="1347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Monteverde Institute">
            <a:extLst>
              <a:ext uri="{FF2B5EF4-FFF2-40B4-BE49-F238E27FC236}">
                <a16:creationId xmlns:a16="http://schemas.microsoft.com/office/drawing/2014/main" id="{DB519896-847A-A64F-A2BC-4CF424AE1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262" y="5344677"/>
            <a:ext cx="1600479" cy="1433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AA5AA5-0B2E-AE09-94D6-1EC0477F4BC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494665" y="5353693"/>
            <a:ext cx="1371184" cy="1424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302A72-0E18-A05D-90B1-ADFD0BBF2654}"/>
              </a:ext>
            </a:extLst>
          </p:cNvPr>
          <p:cNvSpPr txBox="1"/>
          <p:nvPr/>
        </p:nvSpPr>
        <p:spPr>
          <a:xfrm>
            <a:off x="7905023" y="6039833"/>
            <a:ext cx="4517740" cy="738664"/>
          </a:xfrm>
          <a:prstGeom prst="rect">
            <a:avLst/>
          </a:prstGeom>
          <a:noFill/>
        </p:spPr>
        <p:txBody>
          <a:bodyPr wrap="square">
            <a:spAutoFit/>
          </a:bodyPr>
          <a:lstStyle/>
          <a:p>
            <a:pPr algn="ctr"/>
            <a:r>
              <a:rPr lang="en-US" dirty="0"/>
              <a:t>Apply and find more info at this link: </a:t>
            </a:r>
            <a:endParaRPr lang="en-US" dirty="0">
              <a:hlinkClick r:id=""/>
            </a:endParaRPr>
          </a:p>
          <a:p>
            <a:pPr algn="ctr"/>
            <a:r>
              <a:rPr lang="en-US" dirty="0">
                <a:hlinkClick r:id=""/>
              </a:rPr>
              <a:t>https://kevinorner.faculty.wvu.edu/costa-rica</a:t>
            </a:r>
            <a:endParaRPr lang="en-US" dirty="0"/>
          </a:p>
          <a:p>
            <a:pPr algn="ctr"/>
            <a:r>
              <a:rPr lang="en-US" dirty="0"/>
              <a:t>Questions to kevin.orner@mail.wvu.edu</a:t>
            </a:r>
          </a:p>
        </p:txBody>
      </p:sp>
      <p:sp>
        <p:nvSpPr>
          <p:cNvPr id="7" name="TextBox 6">
            <a:extLst>
              <a:ext uri="{FF2B5EF4-FFF2-40B4-BE49-F238E27FC236}">
                <a16:creationId xmlns:a16="http://schemas.microsoft.com/office/drawing/2014/main" id="{3C7200F8-64D5-3A13-2063-DF77ACBE935C}"/>
              </a:ext>
            </a:extLst>
          </p:cNvPr>
          <p:cNvSpPr txBox="1"/>
          <p:nvPr/>
        </p:nvSpPr>
        <p:spPr>
          <a:xfrm>
            <a:off x="10298430" y="1074204"/>
            <a:ext cx="1971657" cy="402074"/>
          </a:xfrm>
          <a:prstGeom prst="rect">
            <a:avLst/>
          </a:prstGeom>
          <a:noFill/>
        </p:spPr>
        <p:txBody>
          <a:bodyPr wrap="square" rtlCol="0">
            <a:spAutoFit/>
          </a:bodyPr>
          <a:lstStyle/>
          <a:p>
            <a:r>
              <a:rPr lang="en-US" sz="1000" dirty="0"/>
              <a:t>NSF Grant #: 2246348, 2246348, &amp; 2246350</a:t>
            </a:r>
          </a:p>
        </p:txBody>
      </p:sp>
      <p:pic>
        <p:nvPicPr>
          <p:cNvPr id="10" name="Picture 9" descr="A group of people posing for a photo&#10;&#10;Description automatically generated">
            <a:extLst>
              <a:ext uri="{FF2B5EF4-FFF2-40B4-BE49-F238E27FC236}">
                <a16:creationId xmlns:a16="http://schemas.microsoft.com/office/drawing/2014/main" id="{BD847637-7C81-1BDE-4FD6-CE5971A75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0306" y="1440204"/>
            <a:ext cx="4881694" cy="3661271"/>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6062" r="24687"/>
          <a:stretch/>
        </p:blipFill>
        <p:spPr>
          <a:xfrm>
            <a:off x="11240836" y="13112"/>
            <a:ext cx="951164" cy="1087929"/>
          </a:xfrm>
          <a:prstGeom prst="rect">
            <a:avLst/>
          </a:prstGeom>
        </p:spPr>
      </p:pic>
      <p:pic>
        <p:nvPicPr>
          <p:cNvPr id="4" name="Picture 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93732" y="3277711"/>
            <a:ext cx="1940857" cy="1940857"/>
          </a:xfrm>
          <a:prstGeom prst="rect">
            <a:avLst/>
          </a:prstGeom>
        </p:spPr>
      </p:pic>
      <p:sp>
        <p:nvSpPr>
          <p:cNvPr id="11" name="Rectangle 10"/>
          <p:cNvSpPr/>
          <p:nvPr/>
        </p:nvSpPr>
        <p:spPr>
          <a:xfrm>
            <a:off x="4963383" y="3025483"/>
            <a:ext cx="2009653" cy="369332"/>
          </a:xfrm>
          <a:prstGeom prst="rect">
            <a:avLst/>
          </a:prstGeom>
        </p:spPr>
        <p:txBody>
          <a:bodyPr wrap="none">
            <a:spAutoFit/>
          </a:bodyPr>
          <a:lstStyle/>
          <a:p>
            <a:r>
              <a:rPr lang="en-US" b="1" dirty="0">
                <a:solidFill>
                  <a:schemeClr val="accent6">
                    <a:lumMod val="50000"/>
                  </a:schemeClr>
                </a:solidFill>
              </a:rPr>
              <a:t>Scan for More Info </a:t>
            </a:r>
            <a:endParaRPr lang="en-US" dirty="0"/>
          </a:p>
        </p:txBody>
      </p:sp>
    </p:spTree>
    <p:extLst>
      <p:ext uri="{BB962C8B-B14F-4D97-AF65-F5344CB8AC3E}">
        <p14:creationId xmlns:p14="http://schemas.microsoft.com/office/powerpoint/2010/main" val="4004723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F2B6-D90F-7B30-35C7-1577768D5C0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53F6CDE-006A-2BA4-B444-EFFCDE51A61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08478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Icebreaker</a:t>
            </a:r>
            <a:endParaRPr dirty="0">
              <a:solidFill>
                <a:schemeClr val="accent1">
                  <a:lumMod val="75000"/>
                </a:schemeClr>
              </a:solidFill>
            </a:endParaRPr>
          </a:p>
        </p:txBody>
      </p:sp>
      <p:sp>
        <p:nvSpPr>
          <p:cNvPr id="141" name="Google Shape;141;p6"/>
          <p:cNvSpPr txBox="1">
            <a:spLocks noGrp="1"/>
          </p:cNvSpPr>
          <p:nvPr>
            <p:ph type="body" idx="1"/>
          </p:nvPr>
        </p:nvSpPr>
        <p:spPr>
          <a:xfrm>
            <a:off x="493776" y="1825625"/>
            <a:ext cx="45339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Name</a:t>
            </a:r>
            <a:endParaRPr dirty="0"/>
          </a:p>
          <a:p>
            <a:pPr marL="228600" lvl="0" indent="-228600" algn="l" rtl="0">
              <a:lnSpc>
                <a:spcPct val="90000"/>
              </a:lnSpc>
              <a:spcBef>
                <a:spcPts val="1000"/>
              </a:spcBef>
              <a:spcAft>
                <a:spcPts val="0"/>
              </a:spcAft>
              <a:buClr>
                <a:schemeClr val="dk1"/>
              </a:buClr>
              <a:buSzPts val="2800"/>
              <a:buChar char="•"/>
            </a:pPr>
            <a:r>
              <a:rPr lang="en-US" dirty="0"/>
              <a:t>Where you call home</a:t>
            </a:r>
          </a:p>
          <a:p>
            <a:pPr marL="228600" lvl="0" indent="-228600" algn="l" rtl="0">
              <a:lnSpc>
                <a:spcPct val="90000"/>
              </a:lnSpc>
              <a:spcBef>
                <a:spcPts val="1000"/>
              </a:spcBef>
              <a:spcAft>
                <a:spcPts val="0"/>
              </a:spcAft>
              <a:buClr>
                <a:schemeClr val="dk1"/>
              </a:buClr>
              <a:buSzPts val="2800"/>
              <a:buChar char="•"/>
            </a:pPr>
            <a:r>
              <a:rPr lang="en-US" dirty="0"/>
              <a:t>Why you are interested in this international research experience</a:t>
            </a:r>
          </a:p>
          <a:p>
            <a:pPr marL="228600" lvl="0" indent="-228600" algn="l" rtl="0">
              <a:lnSpc>
                <a:spcPct val="90000"/>
              </a:lnSpc>
              <a:spcBef>
                <a:spcPts val="1000"/>
              </a:spcBef>
              <a:spcAft>
                <a:spcPts val="0"/>
              </a:spcAft>
              <a:buClr>
                <a:schemeClr val="dk1"/>
              </a:buClr>
              <a:buSzPts val="2800"/>
              <a:buChar char="•"/>
            </a:pPr>
            <a:r>
              <a:rPr lang="en-US" dirty="0"/>
              <a:t>Questions you have about the program</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2" name="Picture 1" descr="A group of people posing for a photo&#10;&#10;Description automatically generated">
            <a:extLst>
              <a:ext uri="{FF2B5EF4-FFF2-40B4-BE49-F238E27FC236}">
                <a16:creationId xmlns:a16="http://schemas.microsoft.com/office/drawing/2014/main" id="{FF6CCCF8-2217-9328-1EA4-7709BD356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520" y="1371769"/>
            <a:ext cx="6147704" cy="46107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Purpose</a:t>
            </a:r>
            <a:endParaRPr dirty="0">
              <a:solidFill>
                <a:schemeClr val="accent1">
                  <a:lumMod val="75000"/>
                </a:schemeClr>
              </a:solidFill>
            </a:endParaRPr>
          </a:p>
        </p:txBody>
      </p:sp>
      <p:sp>
        <p:nvSpPr>
          <p:cNvPr id="135" name="Google Shape;135;p5"/>
          <p:cNvSpPr txBox="1">
            <a:spLocks noGrp="1"/>
          </p:cNvSpPr>
          <p:nvPr>
            <p:ph type="body" idx="1"/>
          </p:nvPr>
        </p:nvSpPr>
        <p:spPr>
          <a:xfrm>
            <a:off x="297181" y="1825625"/>
            <a:ext cx="464804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Info meeting to:</a:t>
            </a:r>
            <a:endParaRPr dirty="0"/>
          </a:p>
          <a:p>
            <a:pPr marL="228600" lvl="0" indent="-228600" algn="l" rtl="0">
              <a:lnSpc>
                <a:spcPct val="90000"/>
              </a:lnSpc>
              <a:spcBef>
                <a:spcPts val="1000"/>
              </a:spcBef>
              <a:spcAft>
                <a:spcPts val="0"/>
              </a:spcAft>
              <a:buClr>
                <a:schemeClr val="dk1"/>
              </a:buClr>
              <a:buSzPts val="2800"/>
              <a:buChar char="•"/>
            </a:pPr>
            <a:r>
              <a:rPr lang="en-US" dirty="0"/>
              <a:t>Introduce NSF-IRES goals and objectives</a:t>
            </a:r>
            <a:endParaRPr dirty="0"/>
          </a:p>
          <a:p>
            <a:pPr marL="228600" lvl="0" indent="-228600" algn="l" rtl="0">
              <a:lnSpc>
                <a:spcPct val="90000"/>
              </a:lnSpc>
              <a:spcBef>
                <a:spcPts val="1000"/>
              </a:spcBef>
              <a:spcAft>
                <a:spcPts val="0"/>
              </a:spcAft>
              <a:buClr>
                <a:schemeClr val="dk1"/>
              </a:buClr>
              <a:buSzPts val="2800"/>
              <a:buChar char="•"/>
            </a:pPr>
            <a:r>
              <a:rPr lang="en-US" dirty="0"/>
              <a:t>Share our experiences from Year 1 (Summer 2024)</a:t>
            </a:r>
          </a:p>
          <a:p>
            <a:pPr marL="228600" lvl="0" indent="-228600" algn="l" rtl="0">
              <a:lnSpc>
                <a:spcPct val="90000"/>
              </a:lnSpc>
              <a:spcBef>
                <a:spcPts val="1000"/>
              </a:spcBef>
              <a:spcAft>
                <a:spcPts val="0"/>
              </a:spcAft>
              <a:buClr>
                <a:schemeClr val="dk1"/>
              </a:buClr>
              <a:buSzPts val="2800"/>
              <a:buChar char="•"/>
            </a:pPr>
            <a:r>
              <a:rPr lang="en-US" dirty="0"/>
              <a:t>Answer your questions</a:t>
            </a:r>
          </a:p>
          <a:p>
            <a:pPr marL="228600" lvl="0" indent="-228600" algn="l" rtl="0">
              <a:lnSpc>
                <a:spcPct val="90000"/>
              </a:lnSpc>
              <a:spcBef>
                <a:spcPts val="1000"/>
              </a:spcBef>
              <a:spcAft>
                <a:spcPts val="0"/>
              </a:spcAft>
              <a:buClr>
                <a:schemeClr val="dk1"/>
              </a:buClr>
              <a:buSzPts val="2800"/>
              <a:buChar char="•"/>
            </a:pPr>
            <a:r>
              <a:rPr lang="en-US" dirty="0"/>
              <a:t>Encourage you to apply!</a:t>
            </a:r>
            <a:endParaRPr dirty="0"/>
          </a:p>
        </p:txBody>
      </p:sp>
      <p:pic>
        <p:nvPicPr>
          <p:cNvPr id="5122" name="Picture 2">
            <a:extLst>
              <a:ext uri="{FF2B5EF4-FFF2-40B4-BE49-F238E27FC236}">
                <a16:creationId xmlns:a16="http://schemas.microsoft.com/office/drawing/2014/main" id="{E38330D4-4277-029A-0C19-77DE0C8E7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239" y="1328444"/>
            <a:ext cx="6893598" cy="3887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20C7AD-1A52-33D6-0258-3BE87B5D7DFB}"/>
              </a:ext>
            </a:extLst>
          </p:cNvPr>
          <p:cNvSpPr txBox="1"/>
          <p:nvPr/>
        </p:nvSpPr>
        <p:spPr>
          <a:xfrm>
            <a:off x="6781800" y="5221779"/>
            <a:ext cx="3953326" cy="307777"/>
          </a:xfrm>
          <a:prstGeom prst="rect">
            <a:avLst/>
          </a:prstGeom>
          <a:noFill/>
        </p:spPr>
        <p:txBody>
          <a:bodyPr wrap="none" rtlCol="0">
            <a:spAutoFit/>
          </a:bodyPr>
          <a:lstStyle/>
          <a:p>
            <a:r>
              <a:rPr lang="en-US" i="1" dirty="0"/>
              <a:t>Hanging bridge in the Monteverde Cloud Forest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7620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NSF-IRES Objectives for Year 1</a:t>
            </a:r>
            <a:endParaRPr dirty="0">
              <a:solidFill>
                <a:schemeClr val="accent1">
                  <a:lumMod val="75000"/>
                </a:schemeClr>
              </a:solidFill>
            </a:endParaRPr>
          </a:p>
        </p:txBody>
      </p:sp>
      <p:pic>
        <p:nvPicPr>
          <p:cNvPr id="171" name="Google Shape;171;p10"/>
          <p:cNvPicPr preferRelativeResize="0"/>
          <p:nvPr/>
        </p:nvPicPr>
        <p:blipFill rotWithShape="1">
          <a:blip r:embed="rId3">
            <a:alphaModFix/>
          </a:blip>
          <a:srcRect/>
          <a:stretch/>
        </p:blipFill>
        <p:spPr>
          <a:xfrm>
            <a:off x="8801100" y="3257551"/>
            <a:ext cx="3465368" cy="2853366"/>
          </a:xfrm>
          <a:prstGeom prst="rect">
            <a:avLst/>
          </a:prstGeom>
          <a:noFill/>
          <a:ln>
            <a:noFill/>
          </a:ln>
        </p:spPr>
      </p:pic>
      <p:sp>
        <p:nvSpPr>
          <p:cNvPr id="172" name="Google Shape;172;p10"/>
          <p:cNvSpPr txBox="1"/>
          <p:nvPr/>
        </p:nvSpPr>
        <p:spPr>
          <a:xfrm>
            <a:off x="135082" y="1125853"/>
            <a:ext cx="11921836" cy="173720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5DB89ECF-DB06-5594-4D69-EE5C884065B4}"/>
              </a:ext>
            </a:extLst>
          </p:cNvPr>
          <p:cNvSpPr txBox="1"/>
          <p:nvPr/>
        </p:nvSpPr>
        <p:spPr>
          <a:xfrm>
            <a:off x="135082" y="1325563"/>
            <a:ext cx="9061671" cy="3710759"/>
          </a:xfrm>
          <a:prstGeom prst="rect">
            <a:avLst/>
          </a:prstGeom>
          <a:noFill/>
        </p:spPr>
        <p:txBody>
          <a:bodyPr wrap="square">
            <a:spAutoFit/>
          </a:bodyPr>
          <a:lstStyle/>
          <a:p>
            <a:pPr marL="514350" lvl="0" indent="-514350" algn="l" rtl="0">
              <a:lnSpc>
                <a:spcPct val="90000"/>
              </a:lnSpc>
              <a:spcBef>
                <a:spcPts val="1000"/>
              </a:spcBef>
              <a:spcAft>
                <a:spcPts val="0"/>
              </a:spcAft>
              <a:buClr>
                <a:schemeClr val="dk1"/>
              </a:buClr>
              <a:buSzPct val="100000"/>
              <a:buAutoNum type="arabicPeriod"/>
            </a:pPr>
            <a:r>
              <a:rPr lang="en-US" sz="3600" dirty="0"/>
              <a:t>Determine social, environmental, and economic sustainability metrics for wastewater treatment and resource recovery systems </a:t>
            </a:r>
          </a:p>
          <a:p>
            <a:pPr marL="514350" lvl="0" indent="-514350" algn="l" rtl="0">
              <a:lnSpc>
                <a:spcPct val="90000"/>
              </a:lnSpc>
              <a:spcBef>
                <a:spcPts val="1000"/>
              </a:spcBef>
              <a:spcAft>
                <a:spcPts val="0"/>
              </a:spcAft>
              <a:buClr>
                <a:schemeClr val="dk1"/>
              </a:buClr>
              <a:buSzPct val="100000"/>
              <a:buAutoNum type="arabicPeriod"/>
            </a:pPr>
            <a:r>
              <a:rPr lang="en-US" sz="3600" dirty="0"/>
              <a:t>Collect and analyze data to assess the sustainability of sanitation systems at the decentralized scale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p:nvPr/>
        </p:nvSpPr>
        <p:spPr>
          <a:xfrm>
            <a:off x="9389639" y="5634721"/>
            <a:ext cx="2609200" cy="646400"/>
          </a:xfrm>
          <a:prstGeom prst="rect">
            <a:avLst/>
          </a:prstGeom>
          <a:solidFill>
            <a:srgbClr val="FFFFFF"/>
          </a:solidFill>
          <a:ln w="12700" cap="flat" cmpd="sng">
            <a:solidFill>
              <a:srgbClr val="B7B7B7"/>
            </a:solidFill>
            <a:prstDash val="solid"/>
            <a:miter lim="800000"/>
            <a:headEnd type="none" w="sm" len="sm"/>
            <a:tailEnd type="none" w="sm" len="sm"/>
          </a:ln>
        </p:spPr>
        <p:txBody>
          <a:bodyPr spcFirstLastPara="1" wrap="square" lIns="68550" tIns="34250" rIns="68550" bIns="34250" anchor="t" anchorCtr="0">
            <a:noAutofit/>
          </a:bodyPr>
          <a:lstStyle/>
          <a:p>
            <a:pPr marL="0" marR="0" lvl="0" indent="0" algn="l" rtl="0">
              <a:spcBef>
                <a:spcPts val="0"/>
              </a:spcBef>
              <a:spcAft>
                <a:spcPts val="0"/>
              </a:spcAft>
              <a:buNone/>
            </a:pPr>
            <a:endParaRPr sz="1333">
              <a:solidFill>
                <a:schemeClr val="lt1"/>
              </a:solidFill>
              <a:latin typeface="Arial"/>
              <a:ea typeface="Arial"/>
              <a:cs typeface="Arial"/>
              <a:sym typeface="Arial"/>
            </a:endParaRPr>
          </a:p>
        </p:txBody>
      </p:sp>
      <p:cxnSp>
        <p:nvCxnSpPr>
          <p:cNvPr id="300" name="Google Shape;300;p20"/>
          <p:cNvCxnSpPr>
            <a:endCxn id="299" idx="1"/>
          </p:cNvCxnSpPr>
          <p:nvPr/>
        </p:nvCxnSpPr>
        <p:spPr>
          <a:xfrm>
            <a:off x="7691339" y="5839121"/>
            <a:ext cx="1698300" cy="118800"/>
          </a:xfrm>
          <a:prstGeom prst="straightConnector1">
            <a:avLst/>
          </a:prstGeom>
          <a:solidFill>
            <a:schemeClr val="accent1"/>
          </a:solidFill>
          <a:ln w="127000" cap="flat" cmpd="sng">
            <a:solidFill>
              <a:srgbClr val="F3F3F3"/>
            </a:solidFill>
            <a:prstDash val="solid"/>
            <a:round/>
            <a:headEnd type="none" w="sm" len="sm"/>
            <a:tailEnd type="triangle" w="med" len="med"/>
          </a:ln>
        </p:spPr>
      </p:cxnSp>
      <p:cxnSp>
        <p:nvCxnSpPr>
          <p:cNvPr id="301" name="Google Shape;301;p20"/>
          <p:cNvCxnSpPr/>
          <p:nvPr/>
        </p:nvCxnSpPr>
        <p:spPr>
          <a:xfrm>
            <a:off x="5156801" y="3681540"/>
            <a:ext cx="274400" cy="1241600"/>
          </a:xfrm>
          <a:prstGeom prst="straightConnector1">
            <a:avLst/>
          </a:prstGeom>
          <a:solidFill>
            <a:schemeClr val="accent1"/>
          </a:solidFill>
          <a:ln w="127000" cap="flat" cmpd="sng">
            <a:solidFill>
              <a:srgbClr val="F3F3F3"/>
            </a:solidFill>
            <a:prstDash val="solid"/>
            <a:round/>
            <a:headEnd type="none" w="sm" len="sm"/>
            <a:tailEnd type="triangle" w="med" len="med"/>
          </a:ln>
        </p:spPr>
      </p:cxnSp>
      <p:sp>
        <p:nvSpPr>
          <p:cNvPr id="302" name="Google Shape;302;p20"/>
          <p:cNvSpPr/>
          <p:nvPr/>
        </p:nvSpPr>
        <p:spPr>
          <a:xfrm>
            <a:off x="3804601" y="2804740"/>
            <a:ext cx="2704400" cy="876800"/>
          </a:xfrm>
          <a:prstGeom prst="ellipse">
            <a:avLst/>
          </a:prstGeom>
          <a:solidFill>
            <a:srgbClr val="FFFFFF"/>
          </a:solidFill>
          <a:ln w="63500" cap="flat" cmpd="sng">
            <a:solidFill>
              <a:srgbClr val="B7B7B7"/>
            </a:solidFill>
            <a:prstDash val="solid"/>
            <a:miter lim="800000"/>
            <a:headEnd type="none" w="sm" len="sm"/>
            <a:tailEnd type="none" w="sm" len="sm"/>
          </a:ln>
        </p:spPr>
        <p:txBody>
          <a:bodyPr spcFirstLastPara="1" wrap="square" lIns="68550" tIns="34250" rIns="68550" bIns="3425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Environmental</a:t>
            </a:r>
            <a:r>
              <a:rPr lang="en-US" sz="1600">
                <a:solidFill>
                  <a:srgbClr val="000000"/>
                </a:solidFill>
                <a:latin typeface="Arial"/>
                <a:ea typeface="Arial"/>
                <a:cs typeface="Arial"/>
                <a:sym typeface="Arial"/>
              </a:rPr>
              <a:t> Performance (LCA)</a:t>
            </a:r>
            <a:endParaRPr sz="1467">
              <a:solidFill>
                <a:schemeClr val="dk1"/>
              </a:solidFill>
              <a:latin typeface="Calibri"/>
              <a:ea typeface="Calibri"/>
              <a:cs typeface="Calibri"/>
              <a:sym typeface="Calibri"/>
            </a:endParaRPr>
          </a:p>
        </p:txBody>
      </p:sp>
      <p:sp>
        <p:nvSpPr>
          <p:cNvPr id="303" name="Google Shape;303;p20"/>
          <p:cNvSpPr/>
          <p:nvPr/>
        </p:nvSpPr>
        <p:spPr>
          <a:xfrm>
            <a:off x="4423233" y="4938067"/>
            <a:ext cx="3268000" cy="1802000"/>
          </a:xfrm>
          <a:prstGeom prst="ellipse">
            <a:avLst/>
          </a:prstGeom>
          <a:solidFill>
            <a:srgbClr val="FFFFFF"/>
          </a:solidFill>
          <a:ln w="63500" cap="flat" cmpd="sng">
            <a:solidFill>
              <a:srgbClr val="B7B7B7"/>
            </a:solidFill>
            <a:prstDash val="solid"/>
            <a:miter lim="800000"/>
            <a:headEnd type="none" w="sm" len="sm"/>
            <a:tailEnd type="none" w="sm" len="sm"/>
          </a:ln>
        </p:spPr>
        <p:txBody>
          <a:bodyPr spcFirstLastPara="1" wrap="square" lIns="68550" tIns="34250" rIns="68550" bIns="34250" anchor="t"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Framework</a:t>
            </a:r>
            <a:endParaRPr sz="1467">
              <a:solidFill>
                <a:schemeClr val="dk1"/>
              </a:solidFill>
              <a:latin typeface="Calibri"/>
              <a:ea typeface="Calibri"/>
              <a:cs typeface="Calibri"/>
              <a:sym typeface="Calibri"/>
            </a:endParaRPr>
          </a:p>
        </p:txBody>
      </p:sp>
      <p:cxnSp>
        <p:nvCxnSpPr>
          <p:cNvPr id="304" name="Google Shape;304;p20"/>
          <p:cNvCxnSpPr/>
          <p:nvPr/>
        </p:nvCxnSpPr>
        <p:spPr>
          <a:xfrm>
            <a:off x="2678067" y="4164519"/>
            <a:ext cx="2069600" cy="987200"/>
          </a:xfrm>
          <a:prstGeom prst="straightConnector1">
            <a:avLst/>
          </a:prstGeom>
          <a:solidFill>
            <a:schemeClr val="accent1"/>
          </a:solidFill>
          <a:ln w="127000" cap="flat" cmpd="sng">
            <a:solidFill>
              <a:srgbClr val="F3F3F3"/>
            </a:solidFill>
            <a:prstDash val="solid"/>
            <a:round/>
            <a:headEnd type="none" w="sm" len="sm"/>
            <a:tailEnd type="triangle" w="med" len="med"/>
          </a:ln>
        </p:spPr>
      </p:cxnSp>
      <p:cxnSp>
        <p:nvCxnSpPr>
          <p:cNvPr id="305" name="Google Shape;305;p20"/>
          <p:cNvCxnSpPr/>
          <p:nvPr/>
        </p:nvCxnSpPr>
        <p:spPr>
          <a:xfrm flipH="1">
            <a:off x="6215608" y="2907561"/>
            <a:ext cx="768800" cy="1978400"/>
          </a:xfrm>
          <a:prstGeom prst="straightConnector1">
            <a:avLst/>
          </a:prstGeom>
          <a:solidFill>
            <a:schemeClr val="accent1"/>
          </a:solidFill>
          <a:ln w="127000" cap="flat" cmpd="sng">
            <a:solidFill>
              <a:srgbClr val="F3F3F3"/>
            </a:solidFill>
            <a:prstDash val="solid"/>
            <a:round/>
            <a:headEnd type="none" w="sm" len="sm"/>
            <a:tailEnd type="triangle" w="med" len="med"/>
          </a:ln>
        </p:spPr>
      </p:cxnSp>
      <p:cxnSp>
        <p:nvCxnSpPr>
          <p:cNvPr id="306" name="Google Shape;306;p20"/>
          <p:cNvCxnSpPr>
            <a:endCxn id="303" idx="2"/>
          </p:cNvCxnSpPr>
          <p:nvPr/>
        </p:nvCxnSpPr>
        <p:spPr>
          <a:xfrm rot="10800000" flipH="1">
            <a:off x="2790033" y="5839067"/>
            <a:ext cx="1633200" cy="118800"/>
          </a:xfrm>
          <a:prstGeom prst="straightConnector1">
            <a:avLst/>
          </a:prstGeom>
          <a:solidFill>
            <a:schemeClr val="accent1"/>
          </a:solidFill>
          <a:ln w="127000" cap="flat" cmpd="sng">
            <a:solidFill>
              <a:srgbClr val="F3F3F3"/>
            </a:solidFill>
            <a:prstDash val="solid"/>
            <a:round/>
            <a:headEnd type="none" w="sm" len="sm"/>
            <a:tailEnd type="triangle" w="med" len="med"/>
          </a:ln>
        </p:spPr>
      </p:cxnSp>
      <p:sp>
        <p:nvSpPr>
          <p:cNvPr id="307" name="Google Shape;307;p20"/>
          <p:cNvSpPr/>
          <p:nvPr/>
        </p:nvSpPr>
        <p:spPr>
          <a:xfrm>
            <a:off x="5062401" y="5515877"/>
            <a:ext cx="1922000" cy="6464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68550" tIns="34250" rIns="68550" bIns="34250" anchor="t" anchorCtr="0">
            <a:noAutofit/>
          </a:bodyPr>
          <a:lstStyle/>
          <a:p>
            <a:pPr marL="0" marR="0" lvl="0" indent="0" algn="l" rtl="0">
              <a:spcBef>
                <a:spcPts val="0"/>
              </a:spcBef>
              <a:spcAft>
                <a:spcPts val="0"/>
              </a:spcAft>
              <a:buNone/>
            </a:pPr>
            <a:endParaRPr sz="1333">
              <a:solidFill>
                <a:schemeClr val="lt1"/>
              </a:solidFill>
              <a:latin typeface="Arial"/>
              <a:ea typeface="Arial"/>
              <a:cs typeface="Arial"/>
              <a:sym typeface="Arial"/>
            </a:endParaRPr>
          </a:p>
        </p:txBody>
      </p:sp>
      <p:sp>
        <p:nvSpPr>
          <p:cNvPr id="308" name="Google Shape;308;p20"/>
          <p:cNvSpPr txBox="1"/>
          <p:nvPr/>
        </p:nvSpPr>
        <p:spPr>
          <a:xfrm>
            <a:off x="4714978" y="5570741"/>
            <a:ext cx="2755423" cy="64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33">
                <a:solidFill>
                  <a:schemeClr val="dk1"/>
                </a:solidFill>
                <a:latin typeface="Corbel"/>
                <a:ea typeface="Corbel"/>
                <a:cs typeface="Corbel"/>
                <a:sym typeface="Corbel"/>
              </a:rPr>
              <a:t>Evaluate</a:t>
            </a:r>
            <a:endParaRPr sz="1467">
              <a:solidFill>
                <a:schemeClr val="dk1"/>
              </a:solidFill>
              <a:latin typeface="Calibri"/>
              <a:ea typeface="Calibri"/>
              <a:cs typeface="Calibri"/>
              <a:sym typeface="Calibri"/>
            </a:endParaRPr>
          </a:p>
          <a:p>
            <a:pPr marL="0" marR="0" lvl="0" indent="0" algn="ctr" rtl="0">
              <a:spcBef>
                <a:spcPts val="0"/>
              </a:spcBef>
              <a:spcAft>
                <a:spcPts val="0"/>
              </a:spcAft>
              <a:buNone/>
            </a:pPr>
            <a:r>
              <a:rPr lang="en-US" sz="1733">
                <a:solidFill>
                  <a:schemeClr val="dk1"/>
                </a:solidFill>
                <a:latin typeface="Corbel"/>
                <a:ea typeface="Corbel"/>
                <a:cs typeface="Corbel"/>
                <a:sym typeface="Corbel"/>
              </a:rPr>
              <a:t> Alternatives</a:t>
            </a:r>
            <a:endParaRPr/>
          </a:p>
          <a:p>
            <a:pPr marL="0" marR="0" lvl="0" indent="0" algn="ctr" rtl="0">
              <a:spcBef>
                <a:spcPts val="0"/>
              </a:spcBef>
              <a:spcAft>
                <a:spcPts val="0"/>
              </a:spcAft>
              <a:buNone/>
            </a:pPr>
            <a:r>
              <a:rPr lang="en-US" sz="1733">
                <a:solidFill>
                  <a:schemeClr val="dk1"/>
                </a:solidFill>
                <a:latin typeface="Corbel"/>
                <a:ea typeface="Corbel"/>
                <a:cs typeface="Corbel"/>
                <a:sym typeface="Corbel"/>
              </a:rPr>
              <a:t>Multi-criteria Decision Analysis </a:t>
            </a:r>
            <a:endParaRPr sz="1467">
              <a:solidFill>
                <a:schemeClr val="dk1"/>
              </a:solidFill>
              <a:latin typeface="Calibri"/>
              <a:ea typeface="Calibri"/>
              <a:cs typeface="Calibri"/>
              <a:sym typeface="Calibri"/>
            </a:endParaRPr>
          </a:p>
        </p:txBody>
      </p:sp>
      <p:cxnSp>
        <p:nvCxnSpPr>
          <p:cNvPr id="309" name="Google Shape;309;p20"/>
          <p:cNvCxnSpPr/>
          <p:nvPr/>
        </p:nvCxnSpPr>
        <p:spPr>
          <a:xfrm>
            <a:off x="3025817" y="1395613"/>
            <a:ext cx="3008000" cy="640400"/>
          </a:xfrm>
          <a:prstGeom prst="straightConnector1">
            <a:avLst/>
          </a:prstGeom>
          <a:solidFill>
            <a:schemeClr val="accent1"/>
          </a:solidFill>
          <a:ln w="127000" cap="flat" cmpd="sng">
            <a:solidFill>
              <a:srgbClr val="F3F3F3"/>
            </a:solidFill>
            <a:prstDash val="solid"/>
            <a:round/>
            <a:headEnd type="none" w="sm" len="sm"/>
            <a:tailEnd type="triangle" w="med" len="med"/>
          </a:ln>
        </p:spPr>
      </p:cxnSp>
      <p:cxnSp>
        <p:nvCxnSpPr>
          <p:cNvPr id="310" name="Google Shape;310;p20"/>
          <p:cNvCxnSpPr/>
          <p:nvPr/>
        </p:nvCxnSpPr>
        <p:spPr>
          <a:xfrm>
            <a:off x="2735111" y="1864985"/>
            <a:ext cx="1664400" cy="1013200"/>
          </a:xfrm>
          <a:prstGeom prst="straightConnector1">
            <a:avLst/>
          </a:prstGeom>
          <a:solidFill>
            <a:schemeClr val="accent1"/>
          </a:solidFill>
          <a:ln w="127000" cap="flat" cmpd="sng">
            <a:solidFill>
              <a:srgbClr val="F3F3F3"/>
            </a:solidFill>
            <a:prstDash val="solid"/>
            <a:round/>
            <a:headEnd type="none" w="sm" len="sm"/>
            <a:tailEnd type="triangle" w="med" len="med"/>
          </a:ln>
        </p:spPr>
      </p:cxnSp>
      <p:sp>
        <p:nvSpPr>
          <p:cNvPr id="311" name="Google Shape;311;p20"/>
          <p:cNvSpPr txBox="1">
            <a:spLocks noGrp="1"/>
          </p:cNvSpPr>
          <p:nvPr>
            <p:ph type="title"/>
          </p:nvPr>
        </p:nvSpPr>
        <p:spPr>
          <a:xfrm>
            <a:off x="2060400" y="-255537"/>
            <a:ext cx="10131600" cy="988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Calibri"/>
              <a:buNone/>
            </a:pPr>
            <a:r>
              <a:rPr lang="en-US">
                <a:solidFill>
                  <a:schemeClr val="lt1"/>
                </a:solidFill>
              </a:rPr>
              <a:t>SEE Wastewater Decision Support Tool</a:t>
            </a:r>
            <a:endParaRPr>
              <a:solidFill>
                <a:schemeClr val="lt1"/>
              </a:solidFill>
            </a:endParaRPr>
          </a:p>
        </p:txBody>
      </p:sp>
      <p:sp>
        <p:nvSpPr>
          <p:cNvPr id="312" name="Google Shape;312;p20"/>
          <p:cNvSpPr/>
          <p:nvPr/>
        </p:nvSpPr>
        <p:spPr>
          <a:xfrm>
            <a:off x="180833" y="5634744"/>
            <a:ext cx="2609200" cy="646400"/>
          </a:xfrm>
          <a:prstGeom prst="rect">
            <a:avLst/>
          </a:prstGeom>
          <a:solidFill>
            <a:srgbClr val="FFFFFF"/>
          </a:solidFill>
          <a:ln w="12700" cap="flat" cmpd="sng">
            <a:solidFill>
              <a:srgbClr val="B7B7B7"/>
            </a:solidFill>
            <a:prstDash val="solid"/>
            <a:miter lim="800000"/>
            <a:headEnd type="none" w="sm" len="sm"/>
            <a:tailEnd type="none" w="sm" len="sm"/>
          </a:ln>
        </p:spPr>
        <p:txBody>
          <a:bodyPr spcFirstLastPara="1" wrap="square" lIns="68550" tIns="34250" rIns="68550" bIns="34250" anchor="t" anchorCtr="0">
            <a:noAutofit/>
          </a:bodyPr>
          <a:lstStyle/>
          <a:p>
            <a:pPr marL="0" marR="0" lvl="0" indent="0" algn="l" rtl="0">
              <a:spcBef>
                <a:spcPts val="0"/>
              </a:spcBef>
              <a:spcAft>
                <a:spcPts val="0"/>
              </a:spcAft>
              <a:buNone/>
            </a:pPr>
            <a:endParaRPr sz="1333">
              <a:solidFill>
                <a:schemeClr val="lt1"/>
              </a:solidFill>
              <a:latin typeface="Arial"/>
              <a:ea typeface="Arial"/>
              <a:cs typeface="Arial"/>
              <a:sym typeface="Arial"/>
            </a:endParaRPr>
          </a:p>
        </p:txBody>
      </p:sp>
      <p:sp>
        <p:nvSpPr>
          <p:cNvPr id="313" name="Google Shape;313;p20"/>
          <p:cNvSpPr txBox="1"/>
          <p:nvPr/>
        </p:nvSpPr>
        <p:spPr>
          <a:xfrm>
            <a:off x="611617" y="5587411"/>
            <a:ext cx="1747600" cy="6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33">
                <a:solidFill>
                  <a:srgbClr val="000000"/>
                </a:solidFill>
                <a:latin typeface="Corbel"/>
                <a:ea typeface="Corbel"/>
                <a:cs typeface="Corbel"/>
                <a:sym typeface="Corbel"/>
              </a:rPr>
              <a:t>Identify Feasible</a:t>
            </a:r>
            <a:endParaRPr sz="1467">
              <a:solidFill>
                <a:schemeClr val="dk1"/>
              </a:solidFill>
              <a:latin typeface="Calibri"/>
              <a:ea typeface="Calibri"/>
              <a:cs typeface="Calibri"/>
              <a:sym typeface="Calibri"/>
            </a:endParaRPr>
          </a:p>
          <a:p>
            <a:pPr marL="0" marR="0" lvl="0" indent="0" algn="ctr" rtl="0">
              <a:spcBef>
                <a:spcPts val="0"/>
              </a:spcBef>
              <a:spcAft>
                <a:spcPts val="0"/>
              </a:spcAft>
              <a:buNone/>
            </a:pPr>
            <a:r>
              <a:rPr lang="en-US" sz="1733">
                <a:solidFill>
                  <a:srgbClr val="000000"/>
                </a:solidFill>
                <a:latin typeface="Corbel"/>
                <a:ea typeface="Corbel"/>
                <a:cs typeface="Corbel"/>
                <a:sym typeface="Corbel"/>
              </a:rPr>
              <a:t> Alternatives</a:t>
            </a:r>
            <a:endParaRPr sz="1467">
              <a:solidFill>
                <a:schemeClr val="dk1"/>
              </a:solidFill>
              <a:latin typeface="Calibri"/>
              <a:ea typeface="Calibri"/>
              <a:cs typeface="Calibri"/>
              <a:sym typeface="Calibri"/>
            </a:endParaRPr>
          </a:p>
        </p:txBody>
      </p:sp>
      <p:sp>
        <p:nvSpPr>
          <p:cNvPr id="314" name="Google Shape;314;p20"/>
          <p:cNvSpPr txBox="1"/>
          <p:nvPr/>
        </p:nvSpPr>
        <p:spPr>
          <a:xfrm>
            <a:off x="9875639" y="5634944"/>
            <a:ext cx="1637200" cy="64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733">
                <a:solidFill>
                  <a:srgbClr val="000000"/>
                </a:solidFill>
                <a:latin typeface="Corbel"/>
                <a:ea typeface="Corbel"/>
                <a:cs typeface="Corbel"/>
                <a:sym typeface="Corbel"/>
              </a:rPr>
              <a:t>Recommended</a:t>
            </a:r>
            <a:endParaRPr sz="1467">
              <a:solidFill>
                <a:schemeClr val="dk1"/>
              </a:solidFill>
              <a:latin typeface="Calibri"/>
              <a:ea typeface="Calibri"/>
              <a:cs typeface="Calibri"/>
              <a:sym typeface="Calibri"/>
            </a:endParaRPr>
          </a:p>
          <a:p>
            <a:pPr marL="0" marR="0" lvl="0" indent="0" algn="ctr" rtl="0">
              <a:spcBef>
                <a:spcPts val="0"/>
              </a:spcBef>
              <a:spcAft>
                <a:spcPts val="0"/>
              </a:spcAft>
              <a:buNone/>
            </a:pPr>
            <a:r>
              <a:rPr lang="en-US" sz="1733">
                <a:solidFill>
                  <a:srgbClr val="000000"/>
                </a:solidFill>
                <a:latin typeface="Corbel"/>
                <a:ea typeface="Corbel"/>
                <a:cs typeface="Corbel"/>
                <a:sym typeface="Corbel"/>
              </a:rPr>
              <a:t> Alternative</a:t>
            </a:r>
            <a:endParaRPr sz="1467">
              <a:solidFill>
                <a:schemeClr val="dk1"/>
              </a:solidFill>
              <a:latin typeface="Calibri"/>
              <a:ea typeface="Calibri"/>
              <a:cs typeface="Calibri"/>
              <a:sym typeface="Calibri"/>
            </a:endParaRPr>
          </a:p>
        </p:txBody>
      </p:sp>
      <p:sp>
        <p:nvSpPr>
          <p:cNvPr id="315" name="Google Shape;315;p20"/>
          <p:cNvSpPr/>
          <p:nvPr/>
        </p:nvSpPr>
        <p:spPr>
          <a:xfrm>
            <a:off x="5773375" y="1884745"/>
            <a:ext cx="2516400" cy="992000"/>
          </a:xfrm>
          <a:prstGeom prst="ellipse">
            <a:avLst/>
          </a:prstGeom>
          <a:solidFill>
            <a:srgbClr val="FFFFFF"/>
          </a:solidFill>
          <a:ln w="63500" cap="flat" cmpd="sng">
            <a:solidFill>
              <a:srgbClr val="B7B7B7"/>
            </a:solidFill>
            <a:prstDash val="solid"/>
            <a:miter lim="800000"/>
            <a:headEnd type="none" w="sm" len="sm"/>
            <a:tailEnd type="none" w="sm" len="sm"/>
          </a:ln>
        </p:spPr>
        <p:txBody>
          <a:bodyPr spcFirstLastPara="1" wrap="square" lIns="68550" tIns="34250" rIns="68550" bIns="3425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Social/Technical Performance </a:t>
            </a:r>
            <a:endParaRPr sz="1467">
              <a:solidFill>
                <a:schemeClr val="dk1"/>
              </a:solidFill>
              <a:latin typeface="Calibri"/>
              <a:ea typeface="Calibri"/>
              <a:cs typeface="Calibri"/>
              <a:sym typeface="Calibri"/>
            </a:endParaRPr>
          </a:p>
        </p:txBody>
      </p:sp>
      <p:sp>
        <p:nvSpPr>
          <p:cNvPr id="316" name="Google Shape;316;p20"/>
          <p:cNvSpPr/>
          <p:nvPr/>
        </p:nvSpPr>
        <p:spPr>
          <a:xfrm>
            <a:off x="1210116" y="3238485"/>
            <a:ext cx="2704400" cy="876800"/>
          </a:xfrm>
          <a:prstGeom prst="ellipse">
            <a:avLst/>
          </a:prstGeom>
          <a:solidFill>
            <a:srgbClr val="FFFFFF"/>
          </a:solidFill>
          <a:ln w="63500" cap="flat" cmpd="sng">
            <a:solidFill>
              <a:srgbClr val="B7B7B7"/>
            </a:solidFill>
            <a:prstDash val="solid"/>
            <a:miter lim="800000"/>
            <a:headEnd type="none" w="sm" len="sm"/>
            <a:tailEnd type="none" w="sm" len="sm"/>
          </a:ln>
        </p:spPr>
        <p:txBody>
          <a:bodyPr spcFirstLastPara="1" wrap="square" lIns="68550" tIns="34250" rIns="68550" bIns="34250" anchor="ctr" anchorCtr="0">
            <a:noAutofit/>
          </a:bodyPr>
          <a:lstStyle/>
          <a:p>
            <a:pPr marL="0" marR="0" lvl="0" indent="0" algn="ctr" rtl="0">
              <a:spcBef>
                <a:spcPts val="0"/>
              </a:spcBef>
              <a:spcAft>
                <a:spcPts val="0"/>
              </a:spcAft>
              <a:buNone/>
            </a:pPr>
            <a:r>
              <a:rPr lang="en-US" sz="1600">
                <a:solidFill>
                  <a:srgbClr val="000000"/>
                </a:solidFill>
                <a:latin typeface="Arial"/>
                <a:ea typeface="Arial"/>
                <a:cs typeface="Arial"/>
                <a:sym typeface="Arial"/>
              </a:rPr>
              <a:t>Economic Performance (LCCA)</a:t>
            </a:r>
            <a:endParaRPr sz="1467">
              <a:solidFill>
                <a:schemeClr val="dk1"/>
              </a:solidFill>
              <a:latin typeface="Calibri"/>
              <a:ea typeface="Calibri"/>
              <a:cs typeface="Calibri"/>
              <a:sym typeface="Calibri"/>
            </a:endParaRPr>
          </a:p>
        </p:txBody>
      </p:sp>
      <p:cxnSp>
        <p:nvCxnSpPr>
          <p:cNvPr id="317" name="Google Shape;317;p20"/>
          <p:cNvCxnSpPr>
            <a:endCxn id="316" idx="1"/>
          </p:cNvCxnSpPr>
          <p:nvPr/>
        </p:nvCxnSpPr>
        <p:spPr>
          <a:xfrm flipH="1">
            <a:off x="1606166" y="2036089"/>
            <a:ext cx="116400" cy="1330800"/>
          </a:xfrm>
          <a:prstGeom prst="straightConnector1">
            <a:avLst/>
          </a:prstGeom>
          <a:solidFill>
            <a:schemeClr val="accent1"/>
          </a:solidFill>
          <a:ln w="127000" cap="flat" cmpd="sng">
            <a:solidFill>
              <a:srgbClr val="F3F3F3"/>
            </a:solidFill>
            <a:prstDash val="solid"/>
            <a:round/>
            <a:headEnd type="none" w="sm" len="sm"/>
            <a:tailEnd type="triangle" w="med" len="med"/>
          </a:ln>
        </p:spPr>
      </p:cxnSp>
      <p:sp>
        <p:nvSpPr>
          <p:cNvPr id="318" name="Google Shape;318;p20"/>
          <p:cNvSpPr/>
          <p:nvPr/>
        </p:nvSpPr>
        <p:spPr>
          <a:xfrm>
            <a:off x="242887" y="751327"/>
            <a:ext cx="2989200" cy="1256400"/>
          </a:xfrm>
          <a:prstGeom prst="ellipse">
            <a:avLst/>
          </a:prstGeom>
          <a:solidFill>
            <a:srgbClr val="F3F3F3"/>
          </a:solidFill>
          <a:ln w="63500" cap="flat" cmpd="sng">
            <a:solidFill>
              <a:srgbClr val="B7B7B7"/>
            </a:solidFill>
            <a:prstDash val="solid"/>
            <a:miter lim="800000"/>
            <a:headEnd type="none" w="sm" len="sm"/>
            <a:tailEnd type="none" w="sm" len="sm"/>
          </a:ln>
        </p:spPr>
        <p:txBody>
          <a:bodyPr spcFirstLastPara="1" wrap="square" lIns="68550" tIns="34250" rIns="68550" bIns="34250" anchor="ctr" anchorCtr="0">
            <a:noAutofit/>
          </a:bodyPr>
          <a:lstStyle/>
          <a:p>
            <a:pPr marL="0" marR="0" lvl="0" indent="0" algn="ctr" rtl="0">
              <a:spcBef>
                <a:spcPts val="0"/>
              </a:spcBef>
              <a:spcAft>
                <a:spcPts val="0"/>
              </a:spcAft>
              <a:buNone/>
            </a:pPr>
            <a:r>
              <a:rPr lang="en-US" sz="1600">
                <a:solidFill>
                  <a:srgbClr val="434343"/>
                </a:solidFill>
                <a:latin typeface="Arial"/>
                <a:ea typeface="Arial"/>
                <a:cs typeface="Arial"/>
                <a:sym typeface="Arial"/>
              </a:rPr>
              <a:t>Identify Sustainability Metrics</a:t>
            </a:r>
            <a:endParaRPr sz="1467">
              <a:solidFill>
                <a:srgbClr val="43434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Picture 1" descr="A view of a green valley&#10;&#10;Description automatically generated">
            <a:extLst>
              <a:ext uri="{FF2B5EF4-FFF2-40B4-BE49-F238E27FC236}">
                <a16:creationId xmlns:a16="http://schemas.microsoft.com/office/drawing/2014/main" id="{00D26A03-EF4F-6774-7BF8-68490E637E56}"/>
              </a:ext>
            </a:extLst>
          </p:cNvPr>
          <p:cNvPicPr>
            <a:picLocks noChangeAspect="1"/>
          </p:cNvPicPr>
          <p:nvPr/>
        </p:nvPicPr>
        <p:blipFill rotWithShape="1">
          <a:blip r:embed="rId3"/>
          <a:srcRect l="4804" r="1078" b="-1"/>
          <a:stretch/>
        </p:blipFill>
        <p:spPr>
          <a:xfrm>
            <a:off x="4080510" y="10"/>
            <a:ext cx="8111488" cy="6857990"/>
          </a:xfrm>
          <a:prstGeom prst="rect">
            <a:avLst/>
          </a:prstGeom>
        </p:spPr>
      </p:pic>
      <p:sp>
        <p:nvSpPr>
          <p:cNvPr id="184" name="Google Shape;184;p12"/>
          <p:cNvSpPr txBox="1">
            <a:spLocks noGrp="1"/>
          </p:cNvSpPr>
          <p:nvPr>
            <p:ph type="title"/>
          </p:nvPr>
        </p:nvSpPr>
        <p:spPr>
          <a:xfrm>
            <a:off x="106681" y="0"/>
            <a:ext cx="2613660" cy="1899912"/>
          </a:xfrm>
          <a:prstGeom prst="rect">
            <a:avLst/>
          </a:prstGeom>
        </p:spPr>
        <p:txBody>
          <a:bodyPr spcFirstLastPara="1" lIns="91425" tIns="45700" rIns="91425" bIns="45700" anchorCtr="0">
            <a:normAutofit fontScale="90000"/>
          </a:bodyPr>
          <a:lstStyle/>
          <a:p>
            <a:pPr marL="0" lvl="0" indent="0" rtl="0">
              <a:spcBef>
                <a:spcPts val="0"/>
              </a:spcBef>
              <a:spcAft>
                <a:spcPts val="0"/>
              </a:spcAft>
              <a:buClr>
                <a:schemeClr val="dk1"/>
              </a:buClr>
              <a:buSzPts val="4400"/>
              <a:buFont typeface="Calibri"/>
              <a:buNone/>
            </a:pPr>
            <a:r>
              <a:rPr lang="en-US" sz="3400" dirty="0">
                <a:solidFill>
                  <a:schemeClr val="bg2"/>
                </a:solidFill>
              </a:rPr>
              <a:t>International Research Experience for Students</a:t>
            </a:r>
          </a:p>
        </p:txBody>
      </p:sp>
      <p:sp>
        <p:nvSpPr>
          <p:cNvPr id="185" name="Google Shape;185;p12"/>
          <p:cNvSpPr txBox="1">
            <a:spLocks noGrp="1"/>
          </p:cNvSpPr>
          <p:nvPr>
            <p:ph type="body" idx="1"/>
          </p:nvPr>
        </p:nvSpPr>
        <p:spPr>
          <a:xfrm>
            <a:off x="0" y="2016047"/>
            <a:ext cx="4535184" cy="4183776"/>
          </a:xfrm>
          <a:prstGeom prst="rect">
            <a:avLst/>
          </a:prstGeom>
        </p:spPr>
        <p:txBody>
          <a:bodyPr spcFirstLastPara="1" lIns="91425" tIns="45700" rIns="91425" bIns="45700" anchorCtr="0">
            <a:normAutofit lnSpcReduction="10000"/>
          </a:bodyPr>
          <a:lstStyle/>
          <a:p>
            <a:pPr marL="0" lvl="0" indent="0" rtl="0">
              <a:spcBef>
                <a:spcPts val="0"/>
              </a:spcBef>
              <a:spcAft>
                <a:spcPts val="0"/>
              </a:spcAft>
              <a:buClr>
                <a:schemeClr val="dk1"/>
              </a:buClr>
              <a:buSzPts val="2800"/>
              <a:buNone/>
            </a:pPr>
            <a:endParaRPr lang="en-US" sz="1900" dirty="0"/>
          </a:p>
          <a:p>
            <a:pPr marL="228600" lvl="0" indent="-228600" rtl="0">
              <a:spcBef>
                <a:spcPts val="1000"/>
              </a:spcBef>
              <a:spcAft>
                <a:spcPts val="0"/>
              </a:spcAft>
              <a:buClr>
                <a:schemeClr val="dk1"/>
              </a:buClr>
              <a:buSzPts val="2800"/>
              <a:buChar char="•"/>
            </a:pPr>
            <a:r>
              <a:rPr lang="en-US" sz="2400" dirty="0"/>
              <a:t>Open to engineering and anthropology students</a:t>
            </a:r>
          </a:p>
          <a:p>
            <a:pPr marL="228600" lvl="0" indent="-228600" rtl="0">
              <a:spcBef>
                <a:spcPts val="1000"/>
              </a:spcBef>
              <a:spcAft>
                <a:spcPts val="0"/>
              </a:spcAft>
              <a:buClr>
                <a:schemeClr val="dk1"/>
              </a:buClr>
              <a:buSzPts val="2800"/>
              <a:buChar char="•"/>
            </a:pPr>
            <a:r>
              <a:rPr lang="en-US" sz="2400" dirty="0"/>
              <a:t>Two students each year from each of the 3 universities </a:t>
            </a:r>
          </a:p>
          <a:p>
            <a:pPr marL="0" lvl="0" indent="0" rtl="0">
              <a:spcBef>
                <a:spcPts val="1000"/>
              </a:spcBef>
              <a:spcAft>
                <a:spcPts val="0"/>
              </a:spcAft>
              <a:buClr>
                <a:schemeClr val="dk1"/>
              </a:buClr>
              <a:buSzPts val="2800"/>
              <a:buNone/>
            </a:pPr>
            <a:r>
              <a:rPr lang="en-US" sz="2400" dirty="0"/>
              <a:t>   (WVU, CSU-Chico, USF)</a:t>
            </a:r>
          </a:p>
          <a:p>
            <a:pPr marL="228600" lvl="0" indent="-228600" rtl="0">
              <a:spcBef>
                <a:spcPts val="1000"/>
              </a:spcBef>
              <a:spcAft>
                <a:spcPts val="0"/>
              </a:spcAft>
              <a:buClr>
                <a:schemeClr val="dk1"/>
              </a:buClr>
              <a:buSzPts val="2800"/>
              <a:buChar char="•"/>
            </a:pPr>
            <a:r>
              <a:rPr lang="en-US" sz="2400" dirty="0"/>
              <a:t>Six weeks summer research experience (18 students total over 3 years)</a:t>
            </a:r>
          </a:p>
          <a:p>
            <a:pPr marL="228600" lvl="0" indent="-228600" rtl="0">
              <a:spcBef>
                <a:spcPts val="1000"/>
              </a:spcBef>
              <a:spcAft>
                <a:spcPts val="0"/>
              </a:spcAft>
              <a:buClr>
                <a:schemeClr val="dk1"/>
              </a:buClr>
              <a:buSzPts val="2800"/>
              <a:buChar char="•"/>
            </a:pPr>
            <a:r>
              <a:rPr lang="en-US" sz="2400" dirty="0"/>
              <a:t>Cultural immersion through home-stays with local families</a:t>
            </a:r>
          </a:p>
          <a:p>
            <a:pPr marL="0" lvl="0" indent="0" rtl="0">
              <a:spcBef>
                <a:spcPts val="1000"/>
              </a:spcBef>
              <a:spcAft>
                <a:spcPts val="0"/>
              </a:spcAft>
              <a:buClr>
                <a:schemeClr val="dk1"/>
              </a:buClr>
              <a:buSzPts val="2800"/>
              <a:buNone/>
            </a:pP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614600" y="827567"/>
            <a:ext cx="10962800" cy="1210000"/>
          </a:xfrm>
          <a:prstGeom prst="rect">
            <a:avLst/>
          </a:prstGeom>
        </p:spPr>
        <p:txBody>
          <a:bodyPr spcFirstLastPara="1" wrap="square" lIns="121900" tIns="121900" rIns="121900" bIns="121900" anchor="b" anchorCtr="0">
            <a:noAutofit/>
          </a:bodyPr>
          <a:lstStyle/>
          <a:p>
            <a:pPr>
              <a:buSzPts val="990"/>
            </a:pPr>
            <a:r>
              <a:rPr lang="en" sz="5093" dirty="0"/>
              <a:t>Interdisciplinary Research: </a:t>
            </a:r>
            <a:br>
              <a:rPr lang="en" sz="5093" dirty="0"/>
            </a:br>
            <a:r>
              <a:rPr lang="en" sz="5093" dirty="0"/>
              <a:t>Engineering and Anthropology</a:t>
            </a:r>
            <a:endParaRPr sz="5093" dirty="0"/>
          </a:p>
        </p:txBody>
      </p:sp>
      <p:pic>
        <p:nvPicPr>
          <p:cNvPr id="230" name="Google Shape;230;p37"/>
          <p:cNvPicPr preferRelativeResize="0"/>
          <p:nvPr/>
        </p:nvPicPr>
        <p:blipFill>
          <a:blip r:embed="rId3">
            <a:alphaModFix/>
          </a:blip>
          <a:stretch>
            <a:fillRect/>
          </a:stretch>
        </p:blipFill>
        <p:spPr>
          <a:xfrm>
            <a:off x="203200" y="2240767"/>
            <a:ext cx="5781200" cy="4335900"/>
          </a:xfrm>
          <a:prstGeom prst="rect">
            <a:avLst/>
          </a:prstGeom>
          <a:noFill/>
          <a:ln>
            <a:noFill/>
          </a:ln>
        </p:spPr>
      </p:pic>
      <p:pic>
        <p:nvPicPr>
          <p:cNvPr id="231" name="Google Shape;231;p37"/>
          <p:cNvPicPr preferRelativeResize="0"/>
          <p:nvPr/>
        </p:nvPicPr>
        <p:blipFill>
          <a:blip r:embed="rId4">
            <a:alphaModFix/>
          </a:blip>
          <a:stretch>
            <a:fillRect/>
          </a:stretch>
        </p:blipFill>
        <p:spPr>
          <a:xfrm>
            <a:off x="6207600" y="2240767"/>
            <a:ext cx="5781200" cy="43358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387824" y="1035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1">
                    <a:lumMod val="75000"/>
                  </a:schemeClr>
                </a:solidFill>
              </a:rPr>
              <a:t>In Costa Rica…</a:t>
            </a:r>
            <a:endParaRPr dirty="0">
              <a:solidFill>
                <a:schemeClr val="accent1">
                  <a:lumMod val="75000"/>
                </a:schemeClr>
              </a:solidFill>
            </a:endParaRPr>
          </a:p>
        </p:txBody>
      </p:sp>
      <p:sp>
        <p:nvSpPr>
          <p:cNvPr id="147" name="Google Shape;147;p7"/>
          <p:cNvSpPr txBox="1">
            <a:spLocks noGrp="1"/>
          </p:cNvSpPr>
          <p:nvPr>
            <p:ph type="body" idx="1"/>
          </p:nvPr>
        </p:nvSpPr>
        <p:spPr>
          <a:xfrm>
            <a:off x="156277" y="1429103"/>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75.4% of its five million residents use septic tanks</a:t>
            </a:r>
            <a:r>
              <a:rPr lang="en-US" baseline="30000"/>
              <a:t>1</a:t>
            </a:r>
            <a:r>
              <a:rPr lang="en-US"/>
              <a:t> </a:t>
            </a:r>
            <a:endParaRPr/>
          </a:p>
          <a:p>
            <a:pPr marL="228600" lvl="0" indent="-228600" algn="l" rtl="0">
              <a:lnSpc>
                <a:spcPct val="90000"/>
              </a:lnSpc>
              <a:spcBef>
                <a:spcPts val="1000"/>
              </a:spcBef>
              <a:spcAft>
                <a:spcPts val="0"/>
              </a:spcAft>
              <a:buClr>
                <a:schemeClr val="dk1"/>
              </a:buClr>
              <a:buSzPts val="2800"/>
              <a:buChar char="•"/>
            </a:pPr>
            <a:r>
              <a:rPr lang="en-US"/>
              <a:t>66% of the septic tank sludge is not treated before disposal</a:t>
            </a:r>
            <a:endParaRPr/>
          </a:p>
          <a:p>
            <a:pPr marL="228600" lvl="0" indent="-228600" algn="l" rtl="0">
              <a:lnSpc>
                <a:spcPct val="90000"/>
              </a:lnSpc>
              <a:spcBef>
                <a:spcPts val="1000"/>
              </a:spcBef>
              <a:spcAft>
                <a:spcPts val="0"/>
              </a:spcAft>
              <a:buClr>
                <a:schemeClr val="dk1"/>
              </a:buClr>
              <a:buSzPts val="2800"/>
              <a:buChar char="•"/>
            </a:pPr>
            <a:r>
              <a:rPr lang="en-US"/>
              <a:t>Many septic systems are not properly treating wastewater</a:t>
            </a:r>
            <a:endParaRPr/>
          </a:p>
          <a:p>
            <a:pPr marL="228600" lvl="0" indent="-228600" algn="l" rtl="0">
              <a:lnSpc>
                <a:spcPct val="90000"/>
              </a:lnSpc>
              <a:spcBef>
                <a:spcPts val="1000"/>
              </a:spcBef>
              <a:spcAft>
                <a:spcPts val="0"/>
              </a:spcAft>
              <a:buClr>
                <a:schemeClr val="dk1"/>
              </a:buClr>
              <a:buSzPts val="2800"/>
              <a:buChar char="•"/>
            </a:pPr>
            <a:r>
              <a:rPr lang="en-US"/>
              <a:t>National goal to have wastewater treatment for</a:t>
            </a:r>
            <a:r>
              <a:rPr lang="en-US" baseline="30000"/>
              <a:t>2</a:t>
            </a:r>
            <a:r>
              <a:rPr lang="en-US"/>
              <a:t>:</a:t>
            </a:r>
            <a:endParaRPr/>
          </a:p>
          <a:p>
            <a:pPr marL="685800" lvl="1" indent="-228600" algn="l" rtl="0">
              <a:lnSpc>
                <a:spcPct val="90000"/>
              </a:lnSpc>
              <a:spcBef>
                <a:spcPts val="500"/>
              </a:spcBef>
              <a:spcAft>
                <a:spcPts val="0"/>
              </a:spcAft>
              <a:buClr>
                <a:schemeClr val="dk1"/>
              </a:buClr>
              <a:buSzPts val="2400"/>
              <a:buChar char="•"/>
            </a:pPr>
            <a:r>
              <a:rPr lang="en-US"/>
              <a:t>100% of urban areas by 2030</a:t>
            </a:r>
            <a:endParaRPr/>
          </a:p>
          <a:p>
            <a:pPr marL="685800" lvl="1" indent="-228600" algn="l" rtl="0">
              <a:lnSpc>
                <a:spcPct val="90000"/>
              </a:lnSpc>
              <a:spcBef>
                <a:spcPts val="500"/>
              </a:spcBef>
              <a:spcAft>
                <a:spcPts val="0"/>
              </a:spcAft>
              <a:buClr>
                <a:schemeClr val="dk1"/>
              </a:buClr>
              <a:buSzPts val="2400"/>
              <a:buChar char="•"/>
            </a:pPr>
            <a:r>
              <a:rPr lang="en-US"/>
              <a:t>100% of rural areas by 2050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148" name="Google Shape;148;p7"/>
          <p:cNvSpPr/>
          <p:nvPr/>
        </p:nvSpPr>
        <p:spPr>
          <a:xfrm>
            <a:off x="-131480" y="5955933"/>
            <a:ext cx="7965689" cy="830997"/>
          </a:xfrm>
          <a:prstGeom prst="rect">
            <a:avLst/>
          </a:prstGeom>
          <a:noFill/>
          <a:ln>
            <a:noFill/>
          </a:ln>
        </p:spPr>
        <p:txBody>
          <a:bodyPr spcFirstLastPara="1" wrap="square" lIns="91425" tIns="45700" rIns="91425" bIns="45700" anchor="t" anchorCtr="0">
            <a:spAutoFit/>
          </a:bodyPr>
          <a:lstStyle/>
          <a:p>
            <a:pPr marL="114300" marR="0" lvl="0" indent="0" algn="l" rtl="0">
              <a:spcBef>
                <a:spcPts val="0"/>
              </a:spcBef>
              <a:spcAft>
                <a:spcPts val="0"/>
              </a:spcAft>
              <a:buNone/>
            </a:pPr>
            <a:r>
              <a:rPr lang="en-US" sz="1200" b="0" i="0" u="none" strike="noStrike" cap="none" baseline="30000">
                <a:solidFill>
                  <a:schemeClr val="dk1"/>
                </a:solidFill>
                <a:latin typeface="Arial"/>
                <a:ea typeface="Arial"/>
                <a:cs typeface="Arial"/>
                <a:sym typeface="Arial"/>
              </a:rPr>
              <a:t>1</a:t>
            </a:r>
            <a:r>
              <a:rPr lang="en-US" sz="1200" b="0" i="0" u="none" strike="noStrike" cap="none">
                <a:solidFill>
                  <a:schemeClr val="dk1"/>
                </a:solidFill>
                <a:latin typeface="Arial"/>
                <a:ea typeface="Arial"/>
                <a:cs typeface="Arial"/>
                <a:sym typeface="Arial"/>
              </a:rPr>
              <a:t>Mora Alvarado, D. y Portuguez B., C. F. (2019). </a:t>
            </a:r>
            <a:r>
              <a:rPr lang="en-US" sz="1200" b="0" i="1" u="none" strike="noStrike" cap="none">
                <a:solidFill>
                  <a:schemeClr val="dk1"/>
                </a:solidFill>
                <a:latin typeface="Arial"/>
                <a:ea typeface="Arial"/>
                <a:cs typeface="Arial"/>
                <a:sym typeface="Arial"/>
              </a:rPr>
              <a:t>Agua para consumo humano por provincias y saneamiento por regiones manejados en forma segura en zonas urbanas y rurales de Costa Rica al 2018</a:t>
            </a:r>
            <a:r>
              <a:rPr lang="en-US" sz="1200" b="0" i="0" u="none" strike="noStrike" cap="none">
                <a:solidFill>
                  <a:schemeClr val="dk1"/>
                </a:solidFill>
                <a:latin typeface="Arial"/>
                <a:ea typeface="Arial"/>
                <a:cs typeface="Arial"/>
                <a:sym typeface="Arial"/>
              </a:rPr>
              <a:t>. San José, Costa Rica. </a:t>
            </a:r>
            <a:endParaRPr sz="1200" b="0" i="0" u="none" strike="noStrike" cap="none">
              <a:solidFill>
                <a:schemeClr val="dk1"/>
              </a:solidFill>
              <a:latin typeface="Calibri"/>
              <a:ea typeface="Calibri"/>
              <a:cs typeface="Calibri"/>
              <a:sym typeface="Calibri"/>
            </a:endParaRPr>
          </a:p>
          <a:p>
            <a:pPr marL="114300" marR="0" lvl="0" indent="0" algn="l" rtl="0">
              <a:spcBef>
                <a:spcPts val="0"/>
              </a:spcBef>
              <a:spcAft>
                <a:spcPts val="0"/>
              </a:spcAft>
              <a:buNone/>
            </a:pPr>
            <a:r>
              <a:rPr lang="en-US" sz="1200" b="0" i="0" u="none" strike="noStrike" cap="none" baseline="30000">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Acueductos y Alcantarillados (AyA), Ministerio de Ambiente y Energía (MINAE) y Ministe- rio de Salud (MS). (2016). </a:t>
            </a:r>
            <a:r>
              <a:rPr lang="en-US" sz="1200" b="0" i="1" u="none" strike="noStrike" cap="none">
                <a:solidFill>
                  <a:schemeClr val="dk1"/>
                </a:solidFill>
                <a:latin typeface="Arial"/>
                <a:ea typeface="Arial"/>
                <a:cs typeface="Arial"/>
                <a:sym typeface="Arial"/>
              </a:rPr>
              <a:t>Política Nacional de Saneamiento en Aguas Residuales 2016-2045</a:t>
            </a:r>
            <a:r>
              <a:rPr lang="en-US" sz="1200" b="0" i="0" u="none" strike="noStrike" cap="none">
                <a:solidFill>
                  <a:schemeClr val="dk1"/>
                </a:solidFill>
                <a:latin typeface="Arial"/>
                <a:ea typeface="Arial"/>
                <a:cs typeface="Arial"/>
                <a:sym typeface="Arial"/>
              </a:rPr>
              <a:t>. San José. </a:t>
            </a:r>
            <a:endParaRPr sz="1200" b="0" i="0" u="none" strike="noStrike" cap="none">
              <a:solidFill>
                <a:schemeClr val="dk1"/>
              </a:solidFill>
              <a:latin typeface="Calibri"/>
              <a:ea typeface="Calibri"/>
              <a:cs typeface="Calibri"/>
              <a:sym typeface="Calibri"/>
            </a:endParaRPr>
          </a:p>
        </p:txBody>
      </p:sp>
      <p:pic>
        <p:nvPicPr>
          <p:cNvPr id="149" name="Google Shape;149;p7"/>
          <p:cNvPicPr preferRelativeResize="0"/>
          <p:nvPr/>
        </p:nvPicPr>
        <p:blipFill rotWithShape="1">
          <a:blip r:embed="rId3">
            <a:alphaModFix/>
          </a:blip>
          <a:srcRect/>
          <a:stretch/>
        </p:blipFill>
        <p:spPr>
          <a:xfrm>
            <a:off x="7656163" y="3208149"/>
            <a:ext cx="4535836" cy="345612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2489</Words>
  <Application>Microsoft Office PowerPoint</Application>
  <PresentationFormat>Widescreen</PresentationFormat>
  <Paragraphs>273</Paragraphs>
  <Slides>37</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Calibri</vt:lpstr>
      <vt:lpstr>Verdana</vt:lpstr>
      <vt:lpstr>Corbel</vt:lpstr>
      <vt:lpstr>Söhne</vt:lpstr>
      <vt:lpstr>Arial</vt:lpstr>
      <vt:lpstr>verdana, sans-serif</vt:lpstr>
      <vt:lpstr>Century Gothic</vt:lpstr>
      <vt:lpstr>Libre Franklin</vt:lpstr>
      <vt:lpstr>Futura PT Medium</vt:lpstr>
      <vt:lpstr>Futura PT Book</vt:lpstr>
      <vt:lpstr>Franklin Gothic</vt:lpstr>
      <vt:lpstr>Average</vt:lpstr>
      <vt:lpstr>Office Theme</vt:lpstr>
      <vt:lpstr>A six-week experience in Monteverde, Costa Rica supported by the  National Science Foundation International Research Experience for Students  Highlights:  -Make a difference through interdisciplinary water and sanitation research -Experience the natural beauty of Monteverde’s Cloud Forest -Live with a Costa Rican host family to integrate cultural and academic opportunities  Logistics:  -All expenses covered by NSF -Pre-travel virtual orientation -Tentative travel dates: June 23 – August 3, 2025 -Preference for applicants with Spanish language skills. </vt:lpstr>
      <vt:lpstr>U.S. Faculty – Principal Investigators</vt:lpstr>
      <vt:lpstr>U.S. Faculty – Evaluator</vt:lpstr>
      <vt:lpstr>Purpose</vt:lpstr>
      <vt:lpstr>NSF-IRES Objectives for Year 1</vt:lpstr>
      <vt:lpstr>SEE Wastewater Decision Support Tool</vt:lpstr>
      <vt:lpstr>International Research Experience for Students</vt:lpstr>
      <vt:lpstr>Interdisciplinary Research:  Engineering and Anthropology</vt:lpstr>
      <vt:lpstr>In Costa Rica…</vt:lpstr>
      <vt:lpstr>PowerPoint Presentation</vt:lpstr>
      <vt:lpstr>Monteverde Region</vt:lpstr>
      <vt:lpstr>PowerPoint Presentation</vt:lpstr>
      <vt:lpstr>Composting Toilets</vt:lpstr>
      <vt:lpstr>System Descriptions</vt:lpstr>
      <vt:lpstr>Methods and Data Collection</vt:lpstr>
      <vt:lpstr>Formal Interviews (N=32)</vt:lpstr>
      <vt:lpstr>   Free-listing and Pile-sorting (N=15)</vt:lpstr>
      <vt:lpstr>Selected Results</vt:lpstr>
      <vt:lpstr>Selected Results</vt:lpstr>
      <vt:lpstr>Year 1 Conclusions</vt:lpstr>
      <vt:lpstr>NSF-IRES Objective for Year 2</vt:lpstr>
      <vt:lpstr>Current Greywater Management</vt:lpstr>
      <vt:lpstr>Participants receive</vt:lpstr>
      <vt:lpstr>What students will do</vt:lpstr>
      <vt:lpstr>Typical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development goals</vt:lpstr>
      <vt:lpstr>Acknowledgement</vt:lpstr>
      <vt:lpstr>A six-week experience in Monteverde, Costa Rica supported by the  National Science Foundation International Research Experience for Students  Highlights:  -Make a difference through interdisciplinary water and sanitation research -Experience the natural beauty of Monteverde’s Cloud Forest -Live with a Costa Rican host family to integrate cultural and academic opportunities  Logistics:  -All expenses covered by NSF -Pre-travel virtual orientation -Tentative travel dates: June 23 – August 3, 2025 -Preference for applicants with Spanish language skills. </vt:lpstr>
      <vt:lpstr>PowerPoint Presentation</vt:lpstr>
      <vt:lpstr>Icebreaker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six-week experience in Monteverde, Costa Rica supported by the  National Science Foundation: International Research Experience for Students  Highlights:  -Make a difference through water and sanitation research in Costa Rica -Experience the natural beauty of Monteverde’s Cloud Forest -Live with a Costa Rican host family to integrate cultural and academic opportunities  Logistics:  -All expenses covered by NSF -Pre-travel virtual orientation -Tentative travel dates: June 24 – August 4, 2024 -Applicants must be US citizens, US nationals, or permanent residents</dc:title>
  <dc:creator>Microsoft Office User</dc:creator>
  <cp:lastModifiedBy>Kevin Orner</cp:lastModifiedBy>
  <cp:revision>29</cp:revision>
  <dcterms:created xsi:type="dcterms:W3CDTF">2023-03-28T18:15:58Z</dcterms:created>
  <dcterms:modified xsi:type="dcterms:W3CDTF">2024-11-06T18:30:34Z</dcterms:modified>
</cp:coreProperties>
</file>