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547" r:id="rId3"/>
    <p:sldId id="588" r:id="rId4"/>
    <p:sldId id="586" r:id="rId5"/>
    <p:sldId id="595" r:id="rId6"/>
    <p:sldId id="257" r:id="rId7"/>
    <p:sldId id="258" r:id="rId8"/>
    <p:sldId id="259" r:id="rId9"/>
    <p:sldId id="292" r:id="rId10"/>
    <p:sldId id="591" r:id="rId11"/>
    <p:sldId id="264" r:id="rId12"/>
    <p:sldId id="265" r:id="rId13"/>
    <p:sldId id="266" r:id="rId14"/>
    <p:sldId id="596" r:id="rId15"/>
    <p:sldId id="267" r:id="rId16"/>
    <p:sldId id="268" r:id="rId17"/>
    <p:sldId id="270" r:id="rId18"/>
    <p:sldId id="271" r:id="rId19"/>
    <p:sldId id="272" r:id="rId20"/>
    <p:sldId id="599" r:id="rId21"/>
    <p:sldId id="277" r:id="rId22"/>
    <p:sldId id="598" r:id="rId23"/>
    <p:sldId id="279" r:id="rId24"/>
    <p:sldId id="280" r:id="rId25"/>
    <p:sldId id="281" r:id="rId26"/>
    <p:sldId id="282" r:id="rId27"/>
    <p:sldId id="283" r:id="rId28"/>
    <p:sldId id="284" r:id="rId29"/>
    <p:sldId id="285" r:id="rId30"/>
    <p:sldId id="286" r:id="rId31"/>
    <p:sldId id="287" r:id="rId32"/>
    <p:sldId id="288" r:id="rId33"/>
    <p:sldId id="289" r:id="rId34"/>
    <p:sldId id="600" r:id="rId35"/>
  </p:sldIdLst>
  <p:sldSz cx="12192000" cy="6858000"/>
  <p:notesSz cx="6858000" cy="9144000"/>
  <p:embeddedFontLst>
    <p:embeddedFont>
      <p:font typeface="Average" pitchFamily="2" charset="77"/>
      <p:regular r:id="rId37"/>
    </p:embeddedFont>
    <p:embeddedFont>
      <p:font typeface="Century Gothic" panose="020B0502020202020204" pitchFamily="34" charset="0"/>
      <p:regular r:id="rId38"/>
      <p:bold r:id="rId39"/>
      <p:italic r:id="rId40"/>
      <p:boldItalic r:id="rId41"/>
    </p:embeddedFont>
    <p:embeddedFont>
      <p:font typeface="Franklin Gothic" panose="020B0603020102020204" pitchFamily="34" charset="0"/>
      <p:regular r:id="rId42"/>
      <p:bold r:id="rId43"/>
      <p:italic r:id="rId44"/>
      <p:boldItalic r:id="rId45"/>
    </p:embeddedFont>
    <p:embeddedFont>
      <p:font typeface="Libre Franklin" pitchFamily="2" charset="77"/>
      <p:regular r:id="rId46"/>
      <p:bold r:id="rId47"/>
      <p:italic r:id="rId48"/>
      <p:boldItalic r:id="rId49"/>
    </p:embeddedFont>
    <p:embeddedFont>
      <p:font typeface="Poppins" pitchFamily="2" charset="77"/>
      <p:regular r:id="rId50"/>
      <p:bold r:id="rId51"/>
      <p:italic r:id="rId52"/>
      <p:boldItalic r:id="rId53"/>
    </p:embeddedFont>
    <p:embeddedFont>
      <p:font typeface="Poppins Medium" panose="020B0604020202020204" pitchFamily="34" charset="0"/>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hSdN0Hx8NpPE8I8J12rFdMMqrd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94"/>
    <p:restoredTop sz="94705"/>
  </p:normalViewPr>
  <p:slideViewPr>
    <p:cSldViewPr snapToGrid="0">
      <p:cViewPr varScale="1">
        <p:scale>
          <a:sx n="65" d="100"/>
          <a:sy n="65" d="100"/>
        </p:scale>
        <p:origin x="240"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020E5-0DA6-4F06-9417-DC6F8492748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2F1EB66-4D2E-44A8-93A5-5915E092E861}">
      <dgm:prSet/>
      <dgm:spPr>
        <a:solidFill>
          <a:schemeClr val="accent1">
            <a:lumMod val="50000"/>
          </a:schemeClr>
        </a:solidFill>
      </dgm:spPr>
      <dgm:t>
        <a:bodyPr/>
        <a:lstStyle/>
        <a:p>
          <a:r>
            <a:rPr lang="en-US" dirty="0"/>
            <a:t>Develop students’ interdisciplinary research skills  </a:t>
          </a:r>
        </a:p>
      </dgm:t>
    </dgm:pt>
    <dgm:pt modelId="{FB11A0C6-4B10-4996-8068-A8A19362C810}" type="parTrans" cxnId="{68BD78E8-878F-4EB7-B6FC-44BFFF174289}">
      <dgm:prSet/>
      <dgm:spPr/>
      <dgm:t>
        <a:bodyPr/>
        <a:lstStyle/>
        <a:p>
          <a:endParaRPr lang="en-US"/>
        </a:p>
      </dgm:t>
    </dgm:pt>
    <dgm:pt modelId="{A06626C4-F67D-4C26-820F-E6BC8C6E4546}" type="sibTrans" cxnId="{68BD78E8-878F-4EB7-B6FC-44BFFF174289}">
      <dgm:prSet/>
      <dgm:spPr/>
      <dgm:t>
        <a:bodyPr/>
        <a:lstStyle/>
        <a:p>
          <a:endParaRPr lang="en-US"/>
        </a:p>
      </dgm:t>
    </dgm:pt>
    <dgm:pt modelId="{0730EC28-4B16-435D-9264-FCF8FE0CC057}">
      <dgm:prSet/>
      <dgm:spPr>
        <a:solidFill>
          <a:schemeClr val="accent2">
            <a:lumMod val="50000"/>
          </a:schemeClr>
        </a:solidFill>
      </dgm:spPr>
      <dgm:t>
        <a:bodyPr/>
        <a:lstStyle/>
        <a:p>
          <a:r>
            <a:rPr lang="en-US" dirty="0"/>
            <a:t>Collaborate with local communities</a:t>
          </a:r>
        </a:p>
      </dgm:t>
    </dgm:pt>
    <dgm:pt modelId="{1C695EB5-7770-4D80-AACB-C503F11B4352}" type="parTrans" cxnId="{9AD502A2-E6A2-4A2E-A743-A5A85081E7D7}">
      <dgm:prSet/>
      <dgm:spPr/>
      <dgm:t>
        <a:bodyPr/>
        <a:lstStyle/>
        <a:p>
          <a:endParaRPr lang="en-US"/>
        </a:p>
      </dgm:t>
    </dgm:pt>
    <dgm:pt modelId="{7B719D83-70D8-4A1C-B035-9E3421C63AB1}" type="sibTrans" cxnId="{9AD502A2-E6A2-4A2E-A743-A5A85081E7D7}">
      <dgm:prSet/>
      <dgm:spPr/>
      <dgm:t>
        <a:bodyPr/>
        <a:lstStyle/>
        <a:p>
          <a:endParaRPr lang="en-US"/>
        </a:p>
      </dgm:t>
    </dgm:pt>
    <dgm:pt modelId="{198668B7-71BB-409A-826E-08E7D75F9936}">
      <dgm:prSet/>
      <dgm:spPr>
        <a:solidFill>
          <a:schemeClr val="accent6">
            <a:lumMod val="75000"/>
          </a:schemeClr>
        </a:solidFill>
      </dgm:spPr>
      <dgm:t>
        <a:bodyPr/>
        <a:lstStyle/>
        <a:p>
          <a:r>
            <a:rPr lang="en-US" dirty="0"/>
            <a:t>Enhance cultural exchange/learning</a:t>
          </a:r>
        </a:p>
      </dgm:t>
    </dgm:pt>
    <dgm:pt modelId="{CD1EDB7D-1B11-4C53-8CE1-25CDDA0C67E4}" type="parTrans" cxnId="{03F65413-801C-47A2-A99D-9F3087DD1242}">
      <dgm:prSet/>
      <dgm:spPr/>
      <dgm:t>
        <a:bodyPr/>
        <a:lstStyle/>
        <a:p>
          <a:endParaRPr lang="en-US"/>
        </a:p>
      </dgm:t>
    </dgm:pt>
    <dgm:pt modelId="{86A6D43E-8E2F-4A3B-AD09-20A0C4F2DE8B}" type="sibTrans" cxnId="{03F65413-801C-47A2-A99D-9F3087DD1242}">
      <dgm:prSet/>
      <dgm:spPr/>
      <dgm:t>
        <a:bodyPr/>
        <a:lstStyle/>
        <a:p>
          <a:endParaRPr lang="en-US"/>
        </a:p>
      </dgm:t>
    </dgm:pt>
    <dgm:pt modelId="{9DAF4111-62BB-4B3B-8F01-D0DDF2B1342C}">
      <dgm:prSet/>
      <dgm:spPr>
        <a:solidFill>
          <a:schemeClr val="bg2">
            <a:lumMod val="50000"/>
          </a:schemeClr>
        </a:solidFill>
      </dgm:spPr>
      <dgm:t>
        <a:bodyPr/>
        <a:lstStyle/>
        <a:p>
          <a:r>
            <a:rPr lang="en-US" dirty="0"/>
            <a:t>Address pressing issues of water and sanitation in Monteverde, Costa Rica</a:t>
          </a:r>
        </a:p>
      </dgm:t>
    </dgm:pt>
    <dgm:pt modelId="{5BA660A5-3D2D-4504-8FDA-C895C51B5CA8}" type="sibTrans" cxnId="{3C590C93-F7D3-445D-87C8-FCC7841F2CC7}">
      <dgm:prSet/>
      <dgm:spPr/>
      <dgm:t>
        <a:bodyPr/>
        <a:lstStyle/>
        <a:p>
          <a:endParaRPr lang="en-US"/>
        </a:p>
      </dgm:t>
    </dgm:pt>
    <dgm:pt modelId="{555292CC-4310-4F1B-93EB-BF9EEBF98AEF}" type="parTrans" cxnId="{3C590C93-F7D3-445D-87C8-FCC7841F2CC7}">
      <dgm:prSet/>
      <dgm:spPr/>
      <dgm:t>
        <a:bodyPr/>
        <a:lstStyle/>
        <a:p>
          <a:endParaRPr lang="en-US"/>
        </a:p>
      </dgm:t>
    </dgm:pt>
    <dgm:pt modelId="{31250E0B-E7B7-4A78-8125-2CCA32BEA8DB}" type="pres">
      <dgm:prSet presAssocID="{B85020E5-0DA6-4F06-9417-DC6F84927481}" presName="linear" presStyleCnt="0">
        <dgm:presLayoutVars>
          <dgm:animLvl val="lvl"/>
          <dgm:resizeHandles val="exact"/>
        </dgm:presLayoutVars>
      </dgm:prSet>
      <dgm:spPr/>
    </dgm:pt>
    <dgm:pt modelId="{1A664C18-EA24-44C8-B10C-EFB313F80856}" type="pres">
      <dgm:prSet presAssocID="{E2F1EB66-4D2E-44A8-93A5-5915E092E861}" presName="parentText" presStyleLbl="node1" presStyleIdx="0" presStyleCnt="4" custLinFactY="199961" custLinFactNeighborX="-436" custLinFactNeighborY="200000">
        <dgm:presLayoutVars>
          <dgm:chMax val="0"/>
          <dgm:bulletEnabled val="1"/>
        </dgm:presLayoutVars>
      </dgm:prSet>
      <dgm:spPr/>
    </dgm:pt>
    <dgm:pt modelId="{E9E67A12-8335-465C-AB55-77182ADD4A80}" type="pres">
      <dgm:prSet presAssocID="{A06626C4-F67D-4C26-820F-E6BC8C6E4546}" presName="spacer" presStyleCnt="0"/>
      <dgm:spPr/>
    </dgm:pt>
    <dgm:pt modelId="{AB49497B-04D9-468B-8E96-2744DA168663}" type="pres">
      <dgm:prSet presAssocID="{9DAF4111-62BB-4B3B-8F01-D0DDF2B1342C}" presName="parentText" presStyleLbl="node1" presStyleIdx="1" presStyleCnt="4" custLinFactY="-100000" custLinFactNeighborX="-118" custLinFactNeighborY="-131964">
        <dgm:presLayoutVars>
          <dgm:chMax val="0"/>
          <dgm:bulletEnabled val="1"/>
        </dgm:presLayoutVars>
      </dgm:prSet>
      <dgm:spPr/>
    </dgm:pt>
    <dgm:pt modelId="{030A21AC-2624-46C9-84FA-37538C28701E}" type="pres">
      <dgm:prSet presAssocID="{5BA660A5-3D2D-4504-8FDA-C895C51B5CA8}" presName="spacer" presStyleCnt="0"/>
      <dgm:spPr/>
    </dgm:pt>
    <dgm:pt modelId="{65384958-0C64-4D2B-B85F-FC020EBB0FD2}" type="pres">
      <dgm:prSet presAssocID="{0730EC28-4B16-435D-9264-FCF8FE0CC057}" presName="parentText" presStyleLbl="node1" presStyleIdx="2" presStyleCnt="4" custLinFactY="-100000" custLinFactNeighborX="733" custLinFactNeighborY="-136015">
        <dgm:presLayoutVars>
          <dgm:chMax val="0"/>
          <dgm:bulletEnabled val="1"/>
        </dgm:presLayoutVars>
      </dgm:prSet>
      <dgm:spPr/>
    </dgm:pt>
    <dgm:pt modelId="{7782E184-AB72-4876-A96E-591378606B7C}" type="pres">
      <dgm:prSet presAssocID="{7B719D83-70D8-4A1C-B035-9E3421C63AB1}" presName="spacer" presStyleCnt="0"/>
      <dgm:spPr/>
    </dgm:pt>
    <dgm:pt modelId="{BC3A70C5-0588-44C4-BF95-F7C1B7CD4612}" type="pres">
      <dgm:prSet presAssocID="{198668B7-71BB-409A-826E-08E7D75F9936}" presName="parentText" presStyleLbl="node1" presStyleIdx="3" presStyleCnt="4">
        <dgm:presLayoutVars>
          <dgm:chMax val="0"/>
          <dgm:bulletEnabled val="1"/>
        </dgm:presLayoutVars>
      </dgm:prSet>
      <dgm:spPr/>
    </dgm:pt>
  </dgm:ptLst>
  <dgm:cxnLst>
    <dgm:cxn modelId="{366B7802-4E62-4FAE-827E-6B4D69472FDA}" type="presOf" srcId="{E2F1EB66-4D2E-44A8-93A5-5915E092E861}" destId="{1A664C18-EA24-44C8-B10C-EFB313F80856}" srcOrd="0" destOrd="0" presId="urn:microsoft.com/office/officeart/2005/8/layout/vList2"/>
    <dgm:cxn modelId="{03F65413-801C-47A2-A99D-9F3087DD1242}" srcId="{B85020E5-0DA6-4F06-9417-DC6F84927481}" destId="{198668B7-71BB-409A-826E-08E7D75F9936}" srcOrd="3" destOrd="0" parTransId="{CD1EDB7D-1B11-4C53-8CE1-25CDDA0C67E4}" sibTransId="{86A6D43E-8E2F-4A3B-AD09-20A0C4F2DE8B}"/>
    <dgm:cxn modelId="{929D3138-4861-478C-B5B3-37F02D2AD557}" type="presOf" srcId="{B85020E5-0DA6-4F06-9417-DC6F84927481}" destId="{31250E0B-E7B7-4A78-8125-2CCA32BEA8DB}" srcOrd="0" destOrd="0" presId="urn:microsoft.com/office/officeart/2005/8/layout/vList2"/>
    <dgm:cxn modelId="{163AF487-8477-4741-9DC6-BFF53FCB5121}" type="presOf" srcId="{0730EC28-4B16-435D-9264-FCF8FE0CC057}" destId="{65384958-0C64-4D2B-B85F-FC020EBB0FD2}" srcOrd="0" destOrd="0" presId="urn:microsoft.com/office/officeart/2005/8/layout/vList2"/>
    <dgm:cxn modelId="{3C590C93-F7D3-445D-87C8-FCC7841F2CC7}" srcId="{B85020E5-0DA6-4F06-9417-DC6F84927481}" destId="{9DAF4111-62BB-4B3B-8F01-D0DDF2B1342C}" srcOrd="1" destOrd="0" parTransId="{555292CC-4310-4F1B-93EB-BF9EEBF98AEF}" sibTransId="{5BA660A5-3D2D-4504-8FDA-C895C51B5CA8}"/>
    <dgm:cxn modelId="{9AD502A2-E6A2-4A2E-A743-A5A85081E7D7}" srcId="{B85020E5-0DA6-4F06-9417-DC6F84927481}" destId="{0730EC28-4B16-435D-9264-FCF8FE0CC057}" srcOrd="2" destOrd="0" parTransId="{1C695EB5-7770-4D80-AACB-C503F11B4352}" sibTransId="{7B719D83-70D8-4A1C-B035-9E3421C63AB1}"/>
    <dgm:cxn modelId="{ACCBCED9-1F63-42AC-9B2E-FA867C2C92B8}" type="presOf" srcId="{198668B7-71BB-409A-826E-08E7D75F9936}" destId="{BC3A70C5-0588-44C4-BF95-F7C1B7CD4612}" srcOrd="0" destOrd="0" presId="urn:microsoft.com/office/officeart/2005/8/layout/vList2"/>
    <dgm:cxn modelId="{68BD78E8-878F-4EB7-B6FC-44BFFF174289}" srcId="{B85020E5-0DA6-4F06-9417-DC6F84927481}" destId="{E2F1EB66-4D2E-44A8-93A5-5915E092E861}" srcOrd="0" destOrd="0" parTransId="{FB11A0C6-4B10-4996-8068-A8A19362C810}" sibTransId="{A06626C4-F67D-4C26-820F-E6BC8C6E4546}"/>
    <dgm:cxn modelId="{D401B0F6-89A1-49CA-9816-4AB3D75D6BCB}" type="presOf" srcId="{9DAF4111-62BB-4B3B-8F01-D0DDF2B1342C}" destId="{AB49497B-04D9-468B-8E96-2744DA168663}" srcOrd="0" destOrd="0" presId="urn:microsoft.com/office/officeart/2005/8/layout/vList2"/>
    <dgm:cxn modelId="{60878271-6A57-42D8-A796-00CFE46D6445}" type="presParOf" srcId="{31250E0B-E7B7-4A78-8125-2CCA32BEA8DB}" destId="{1A664C18-EA24-44C8-B10C-EFB313F80856}" srcOrd="0" destOrd="0" presId="urn:microsoft.com/office/officeart/2005/8/layout/vList2"/>
    <dgm:cxn modelId="{63A828CE-5CCB-4181-8626-F96CEA54E893}" type="presParOf" srcId="{31250E0B-E7B7-4A78-8125-2CCA32BEA8DB}" destId="{E9E67A12-8335-465C-AB55-77182ADD4A80}" srcOrd="1" destOrd="0" presId="urn:microsoft.com/office/officeart/2005/8/layout/vList2"/>
    <dgm:cxn modelId="{D349E2FC-26DE-4A1B-A832-A7755A3958CC}" type="presParOf" srcId="{31250E0B-E7B7-4A78-8125-2CCA32BEA8DB}" destId="{AB49497B-04D9-468B-8E96-2744DA168663}" srcOrd="2" destOrd="0" presId="urn:microsoft.com/office/officeart/2005/8/layout/vList2"/>
    <dgm:cxn modelId="{E60E28AE-DF2A-4F7C-AF21-E84B3505F1CB}" type="presParOf" srcId="{31250E0B-E7B7-4A78-8125-2CCA32BEA8DB}" destId="{030A21AC-2624-46C9-84FA-37538C28701E}" srcOrd="3" destOrd="0" presId="urn:microsoft.com/office/officeart/2005/8/layout/vList2"/>
    <dgm:cxn modelId="{DE9B213C-8942-4B75-92C2-429D38FC67E3}" type="presParOf" srcId="{31250E0B-E7B7-4A78-8125-2CCA32BEA8DB}" destId="{65384958-0C64-4D2B-B85F-FC020EBB0FD2}" srcOrd="4" destOrd="0" presId="urn:microsoft.com/office/officeart/2005/8/layout/vList2"/>
    <dgm:cxn modelId="{C5812A18-5128-410D-86FE-E0A296D0C865}" type="presParOf" srcId="{31250E0B-E7B7-4A78-8125-2CCA32BEA8DB}" destId="{7782E184-AB72-4876-A96E-591378606B7C}" srcOrd="5" destOrd="0" presId="urn:microsoft.com/office/officeart/2005/8/layout/vList2"/>
    <dgm:cxn modelId="{AEF66E13-D996-41CF-B88F-750CF824142A}" type="presParOf" srcId="{31250E0B-E7B7-4A78-8125-2CCA32BEA8DB}" destId="{BC3A70C5-0588-44C4-BF95-F7C1B7CD4612}"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020E5-0DA6-4F06-9417-DC6F8492748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2F1EB66-4D2E-44A8-93A5-5915E092E861}">
      <dgm:prSet/>
      <dgm:spPr>
        <a:solidFill>
          <a:schemeClr val="accent3">
            <a:lumMod val="75000"/>
          </a:schemeClr>
        </a:solidFill>
      </dgm:spPr>
      <dgm:t>
        <a:bodyPr/>
        <a:lstStyle/>
        <a:p>
          <a:r>
            <a:rPr lang="en-US" u="sng" dirty="0"/>
            <a:t>All expenses paid </a:t>
          </a:r>
          <a:r>
            <a:rPr lang="en-US" dirty="0"/>
            <a:t>(Airfare, homestay accommodations, food) plus $530 weekly stipend</a:t>
          </a:r>
        </a:p>
      </dgm:t>
    </dgm:pt>
    <dgm:pt modelId="{FB11A0C6-4B10-4996-8068-A8A19362C810}" type="parTrans" cxnId="{68BD78E8-878F-4EB7-B6FC-44BFFF174289}">
      <dgm:prSet/>
      <dgm:spPr/>
      <dgm:t>
        <a:bodyPr/>
        <a:lstStyle/>
        <a:p>
          <a:endParaRPr lang="en-US"/>
        </a:p>
      </dgm:t>
    </dgm:pt>
    <dgm:pt modelId="{A06626C4-F67D-4C26-820F-E6BC8C6E4546}" type="sibTrans" cxnId="{68BD78E8-878F-4EB7-B6FC-44BFFF174289}">
      <dgm:prSet/>
      <dgm:spPr/>
      <dgm:t>
        <a:bodyPr/>
        <a:lstStyle/>
        <a:p>
          <a:endParaRPr lang="en-US"/>
        </a:p>
      </dgm:t>
    </dgm:pt>
    <dgm:pt modelId="{0730EC28-4B16-435D-9264-FCF8FE0CC057}">
      <dgm:prSet/>
      <dgm:spPr>
        <a:solidFill>
          <a:schemeClr val="accent4">
            <a:lumMod val="50000"/>
          </a:schemeClr>
        </a:solidFill>
      </dgm:spPr>
      <dgm:t>
        <a:bodyPr/>
        <a:lstStyle/>
        <a:p>
          <a:r>
            <a:rPr lang="en-US" dirty="0"/>
            <a:t>Six weeks in country (June 15</a:t>
          </a:r>
          <a:r>
            <a:rPr lang="en-US" baseline="30000" dirty="0"/>
            <a:t>th</a:t>
          </a:r>
          <a:r>
            <a:rPr lang="en-US" dirty="0"/>
            <a:t>-July 26</a:t>
          </a:r>
          <a:r>
            <a:rPr lang="en-US" baseline="30000" dirty="0"/>
            <a:t>th</a:t>
          </a:r>
          <a:r>
            <a:rPr lang="en-US" dirty="0"/>
            <a:t>)</a:t>
          </a:r>
        </a:p>
      </dgm:t>
    </dgm:pt>
    <dgm:pt modelId="{1C695EB5-7770-4D80-AACB-C503F11B4352}" type="parTrans" cxnId="{9AD502A2-E6A2-4A2E-A743-A5A85081E7D7}">
      <dgm:prSet/>
      <dgm:spPr/>
      <dgm:t>
        <a:bodyPr/>
        <a:lstStyle/>
        <a:p>
          <a:endParaRPr lang="en-US"/>
        </a:p>
      </dgm:t>
    </dgm:pt>
    <dgm:pt modelId="{7B719D83-70D8-4A1C-B035-9E3421C63AB1}" type="sibTrans" cxnId="{9AD502A2-E6A2-4A2E-A743-A5A85081E7D7}">
      <dgm:prSet/>
      <dgm:spPr/>
      <dgm:t>
        <a:bodyPr/>
        <a:lstStyle/>
        <a:p>
          <a:endParaRPr lang="en-US"/>
        </a:p>
      </dgm:t>
    </dgm:pt>
    <dgm:pt modelId="{198668B7-71BB-409A-826E-08E7D75F9936}">
      <dgm:prSet/>
      <dgm:spPr>
        <a:solidFill>
          <a:schemeClr val="accent6">
            <a:lumMod val="75000"/>
          </a:schemeClr>
        </a:solidFill>
      </dgm:spPr>
      <dgm:t>
        <a:bodyPr/>
        <a:lstStyle/>
        <a:p>
          <a:r>
            <a:rPr lang="en-US" dirty="0"/>
            <a:t>Opportunity for publications/presentations</a:t>
          </a:r>
        </a:p>
      </dgm:t>
    </dgm:pt>
    <dgm:pt modelId="{CD1EDB7D-1B11-4C53-8CE1-25CDDA0C67E4}" type="parTrans" cxnId="{03F65413-801C-47A2-A99D-9F3087DD1242}">
      <dgm:prSet/>
      <dgm:spPr/>
      <dgm:t>
        <a:bodyPr/>
        <a:lstStyle/>
        <a:p>
          <a:endParaRPr lang="en-US"/>
        </a:p>
      </dgm:t>
    </dgm:pt>
    <dgm:pt modelId="{86A6D43E-8E2F-4A3B-AD09-20A0C4F2DE8B}" type="sibTrans" cxnId="{03F65413-801C-47A2-A99D-9F3087DD1242}">
      <dgm:prSet/>
      <dgm:spPr/>
      <dgm:t>
        <a:bodyPr/>
        <a:lstStyle/>
        <a:p>
          <a:endParaRPr lang="en-US"/>
        </a:p>
      </dgm:t>
    </dgm:pt>
    <dgm:pt modelId="{9DAF4111-62BB-4B3B-8F01-D0DDF2B1342C}">
      <dgm:prSet/>
      <dgm:spPr>
        <a:solidFill>
          <a:schemeClr val="tx2">
            <a:lumMod val="75000"/>
          </a:schemeClr>
        </a:solidFill>
        <a:ln>
          <a:solidFill>
            <a:schemeClr val="accent1">
              <a:lumMod val="75000"/>
            </a:schemeClr>
          </a:solidFill>
        </a:ln>
      </dgm:spPr>
      <dgm:t>
        <a:bodyPr/>
        <a:lstStyle/>
        <a:p>
          <a:r>
            <a:rPr lang="en-US" dirty="0"/>
            <a:t>Open to anthropology and engineering students (6 total)</a:t>
          </a:r>
        </a:p>
      </dgm:t>
    </dgm:pt>
    <dgm:pt modelId="{5BA660A5-3D2D-4504-8FDA-C895C51B5CA8}" type="sibTrans" cxnId="{3C590C93-F7D3-445D-87C8-FCC7841F2CC7}">
      <dgm:prSet/>
      <dgm:spPr/>
      <dgm:t>
        <a:bodyPr/>
        <a:lstStyle/>
        <a:p>
          <a:endParaRPr lang="en-US"/>
        </a:p>
      </dgm:t>
    </dgm:pt>
    <dgm:pt modelId="{555292CC-4310-4F1B-93EB-BF9EEBF98AEF}" type="parTrans" cxnId="{3C590C93-F7D3-445D-87C8-FCC7841F2CC7}">
      <dgm:prSet/>
      <dgm:spPr/>
      <dgm:t>
        <a:bodyPr/>
        <a:lstStyle/>
        <a:p>
          <a:endParaRPr lang="en-US"/>
        </a:p>
      </dgm:t>
    </dgm:pt>
    <dgm:pt modelId="{31250E0B-E7B7-4A78-8125-2CCA32BEA8DB}" type="pres">
      <dgm:prSet presAssocID="{B85020E5-0DA6-4F06-9417-DC6F84927481}" presName="linear" presStyleCnt="0">
        <dgm:presLayoutVars>
          <dgm:animLvl val="lvl"/>
          <dgm:resizeHandles val="exact"/>
        </dgm:presLayoutVars>
      </dgm:prSet>
      <dgm:spPr/>
    </dgm:pt>
    <dgm:pt modelId="{1A664C18-EA24-44C8-B10C-EFB313F80856}" type="pres">
      <dgm:prSet presAssocID="{E2F1EB66-4D2E-44A8-93A5-5915E092E861}" presName="parentText" presStyleLbl="node1" presStyleIdx="0" presStyleCnt="4" custLinFactY="197381" custLinFactNeighborX="733" custLinFactNeighborY="200000">
        <dgm:presLayoutVars>
          <dgm:chMax val="0"/>
          <dgm:bulletEnabled val="1"/>
        </dgm:presLayoutVars>
      </dgm:prSet>
      <dgm:spPr/>
    </dgm:pt>
    <dgm:pt modelId="{E9E67A12-8335-465C-AB55-77182ADD4A80}" type="pres">
      <dgm:prSet presAssocID="{A06626C4-F67D-4C26-820F-E6BC8C6E4546}" presName="spacer" presStyleCnt="0"/>
      <dgm:spPr/>
    </dgm:pt>
    <dgm:pt modelId="{AB49497B-04D9-468B-8E96-2744DA168663}" type="pres">
      <dgm:prSet presAssocID="{9DAF4111-62BB-4B3B-8F01-D0DDF2B1342C}" presName="parentText" presStyleLbl="node1" presStyleIdx="1" presStyleCnt="4" custLinFactY="-100000" custLinFactNeighborX="-118" custLinFactNeighborY="-131964">
        <dgm:presLayoutVars>
          <dgm:chMax val="0"/>
          <dgm:bulletEnabled val="1"/>
        </dgm:presLayoutVars>
      </dgm:prSet>
      <dgm:spPr/>
    </dgm:pt>
    <dgm:pt modelId="{030A21AC-2624-46C9-84FA-37538C28701E}" type="pres">
      <dgm:prSet presAssocID="{5BA660A5-3D2D-4504-8FDA-C895C51B5CA8}" presName="spacer" presStyleCnt="0"/>
      <dgm:spPr/>
    </dgm:pt>
    <dgm:pt modelId="{65384958-0C64-4D2B-B85F-FC020EBB0FD2}" type="pres">
      <dgm:prSet presAssocID="{0730EC28-4B16-435D-9264-FCF8FE0CC057}" presName="parentText" presStyleLbl="node1" presStyleIdx="2" presStyleCnt="4" custLinFactY="-100000" custLinFactNeighborX="-118" custLinFactNeighborY="-136015">
        <dgm:presLayoutVars>
          <dgm:chMax val="0"/>
          <dgm:bulletEnabled val="1"/>
        </dgm:presLayoutVars>
      </dgm:prSet>
      <dgm:spPr/>
    </dgm:pt>
    <dgm:pt modelId="{7782E184-AB72-4876-A96E-591378606B7C}" type="pres">
      <dgm:prSet presAssocID="{7B719D83-70D8-4A1C-B035-9E3421C63AB1}" presName="spacer" presStyleCnt="0"/>
      <dgm:spPr/>
    </dgm:pt>
    <dgm:pt modelId="{BC3A70C5-0588-44C4-BF95-F7C1B7CD4612}" type="pres">
      <dgm:prSet presAssocID="{198668B7-71BB-409A-826E-08E7D75F9936}" presName="parentText" presStyleLbl="node1" presStyleIdx="3" presStyleCnt="4" custLinFactNeighborX="-353" custLinFactNeighborY="10948">
        <dgm:presLayoutVars>
          <dgm:chMax val="0"/>
          <dgm:bulletEnabled val="1"/>
        </dgm:presLayoutVars>
      </dgm:prSet>
      <dgm:spPr/>
    </dgm:pt>
  </dgm:ptLst>
  <dgm:cxnLst>
    <dgm:cxn modelId="{366B7802-4E62-4FAE-827E-6B4D69472FDA}" type="presOf" srcId="{E2F1EB66-4D2E-44A8-93A5-5915E092E861}" destId="{1A664C18-EA24-44C8-B10C-EFB313F80856}" srcOrd="0" destOrd="0" presId="urn:microsoft.com/office/officeart/2005/8/layout/vList2"/>
    <dgm:cxn modelId="{03F65413-801C-47A2-A99D-9F3087DD1242}" srcId="{B85020E5-0DA6-4F06-9417-DC6F84927481}" destId="{198668B7-71BB-409A-826E-08E7D75F9936}" srcOrd="3" destOrd="0" parTransId="{CD1EDB7D-1B11-4C53-8CE1-25CDDA0C67E4}" sibTransId="{86A6D43E-8E2F-4A3B-AD09-20A0C4F2DE8B}"/>
    <dgm:cxn modelId="{929D3138-4861-478C-B5B3-37F02D2AD557}" type="presOf" srcId="{B85020E5-0DA6-4F06-9417-DC6F84927481}" destId="{31250E0B-E7B7-4A78-8125-2CCA32BEA8DB}" srcOrd="0" destOrd="0" presId="urn:microsoft.com/office/officeart/2005/8/layout/vList2"/>
    <dgm:cxn modelId="{163AF487-8477-4741-9DC6-BFF53FCB5121}" type="presOf" srcId="{0730EC28-4B16-435D-9264-FCF8FE0CC057}" destId="{65384958-0C64-4D2B-B85F-FC020EBB0FD2}" srcOrd="0" destOrd="0" presId="urn:microsoft.com/office/officeart/2005/8/layout/vList2"/>
    <dgm:cxn modelId="{3C590C93-F7D3-445D-87C8-FCC7841F2CC7}" srcId="{B85020E5-0DA6-4F06-9417-DC6F84927481}" destId="{9DAF4111-62BB-4B3B-8F01-D0DDF2B1342C}" srcOrd="1" destOrd="0" parTransId="{555292CC-4310-4F1B-93EB-BF9EEBF98AEF}" sibTransId="{5BA660A5-3D2D-4504-8FDA-C895C51B5CA8}"/>
    <dgm:cxn modelId="{9AD502A2-E6A2-4A2E-A743-A5A85081E7D7}" srcId="{B85020E5-0DA6-4F06-9417-DC6F84927481}" destId="{0730EC28-4B16-435D-9264-FCF8FE0CC057}" srcOrd="2" destOrd="0" parTransId="{1C695EB5-7770-4D80-AACB-C503F11B4352}" sibTransId="{7B719D83-70D8-4A1C-B035-9E3421C63AB1}"/>
    <dgm:cxn modelId="{ACCBCED9-1F63-42AC-9B2E-FA867C2C92B8}" type="presOf" srcId="{198668B7-71BB-409A-826E-08E7D75F9936}" destId="{BC3A70C5-0588-44C4-BF95-F7C1B7CD4612}" srcOrd="0" destOrd="0" presId="urn:microsoft.com/office/officeart/2005/8/layout/vList2"/>
    <dgm:cxn modelId="{68BD78E8-878F-4EB7-B6FC-44BFFF174289}" srcId="{B85020E5-0DA6-4F06-9417-DC6F84927481}" destId="{E2F1EB66-4D2E-44A8-93A5-5915E092E861}" srcOrd="0" destOrd="0" parTransId="{FB11A0C6-4B10-4996-8068-A8A19362C810}" sibTransId="{A06626C4-F67D-4C26-820F-E6BC8C6E4546}"/>
    <dgm:cxn modelId="{D401B0F6-89A1-49CA-9816-4AB3D75D6BCB}" type="presOf" srcId="{9DAF4111-62BB-4B3B-8F01-D0DDF2B1342C}" destId="{AB49497B-04D9-468B-8E96-2744DA168663}" srcOrd="0" destOrd="0" presId="urn:microsoft.com/office/officeart/2005/8/layout/vList2"/>
    <dgm:cxn modelId="{60878271-6A57-42D8-A796-00CFE46D6445}" type="presParOf" srcId="{31250E0B-E7B7-4A78-8125-2CCA32BEA8DB}" destId="{1A664C18-EA24-44C8-B10C-EFB313F80856}" srcOrd="0" destOrd="0" presId="urn:microsoft.com/office/officeart/2005/8/layout/vList2"/>
    <dgm:cxn modelId="{63A828CE-5CCB-4181-8626-F96CEA54E893}" type="presParOf" srcId="{31250E0B-E7B7-4A78-8125-2CCA32BEA8DB}" destId="{E9E67A12-8335-465C-AB55-77182ADD4A80}" srcOrd="1" destOrd="0" presId="urn:microsoft.com/office/officeart/2005/8/layout/vList2"/>
    <dgm:cxn modelId="{D349E2FC-26DE-4A1B-A832-A7755A3958CC}" type="presParOf" srcId="{31250E0B-E7B7-4A78-8125-2CCA32BEA8DB}" destId="{AB49497B-04D9-468B-8E96-2744DA168663}" srcOrd="2" destOrd="0" presId="urn:microsoft.com/office/officeart/2005/8/layout/vList2"/>
    <dgm:cxn modelId="{E60E28AE-DF2A-4F7C-AF21-E84B3505F1CB}" type="presParOf" srcId="{31250E0B-E7B7-4A78-8125-2CCA32BEA8DB}" destId="{030A21AC-2624-46C9-84FA-37538C28701E}" srcOrd="3" destOrd="0" presId="urn:microsoft.com/office/officeart/2005/8/layout/vList2"/>
    <dgm:cxn modelId="{DE9B213C-8942-4B75-92C2-429D38FC67E3}" type="presParOf" srcId="{31250E0B-E7B7-4A78-8125-2CCA32BEA8DB}" destId="{65384958-0C64-4D2B-B85F-FC020EBB0FD2}" srcOrd="4" destOrd="0" presId="urn:microsoft.com/office/officeart/2005/8/layout/vList2"/>
    <dgm:cxn modelId="{C5812A18-5128-410D-86FE-E0A296D0C865}" type="presParOf" srcId="{31250E0B-E7B7-4A78-8125-2CCA32BEA8DB}" destId="{7782E184-AB72-4876-A96E-591378606B7C}" srcOrd="5" destOrd="0" presId="urn:microsoft.com/office/officeart/2005/8/layout/vList2"/>
    <dgm:cxn modelId="{AEF66E13-D996-41CF-B88F-750CF824142A}" type="presParOf" srcId="{31250E0B-E7B7-4A78-8125-2CCA32BEA8DB}" destId="{BC3A70C5-0588-44C4-BF95-F7C1B7CD4612}"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64C18-EA24-44C8-B10C-EFB313F80856}">
      <dsp:nvSpPr>
        <dsp:cNvPr id="0" name=""/>
        <dsp:cNvSpPr/>
      </dsp:nvSpPr>
      <dsp:spPr>
        <a:xfrm>
          <a:off x="0" y="2843121"/>
          <a:ext cx="7770354" cy="1312740"/>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Develop students’ interdisciplinary research skills  </a:t>
          </a:r>
        </a:p>
      </dsp:txBody>
      <dsp:txXfrm>
        <a:off x="64083" y="2907204"/>
        <a:ext cx="7642188" cy="1184574"/>
      </dsp:txXfrm>
    </dsp:sp>
    <dsp:sp modelId="{AB49497B-04D9-468B-8E96-2744DA168663}">
      <dsp:nvSpPr>
        <dsp:cNvPr id="0" name=""/>
        <dsp:cNvSpPr/>
      </dsp:nvSpPr>
      <dsp:spPr>
        <a:xfrm>
          <a:off x="0" y="0"/>
          <a:ext cx="7770354" cy="1312740"/>
        </a:xfrm>
        <a:prstGeom prst="round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Address pressing issues of water and sanitation in Monteverde, Costa Rica</a:t>
          </a:r>
        </a:p>
      </dsp:txBody>
      <dsp:txXfrm>
        <a:off x="64083" y="64083"/>
        <a:ext cx="7642188" cy="1184574"/>
      </dsp:txXfrm>
    </dsp:sp>
    <dsp:sp modelId="{65384958-0C64-4D2B-B85F-FC020EBB0FD2}">
      <dsp:nvSpPr>
        <dsp:cNvPr id="0" name=""/>
        <dsp:cNvSpPr/>
      </dsp:nvSpPr>
      <dsp:spPr>
        <a:xfrm>
          <a:off x="0" y="1397707"/>
          <a:ext cx="7770354" cy="1312740"/>
        </a:xfrm>
        <a:prstGeom prst="round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Collaborate with local communities</a:t>
          </a:r>
        </a:p>
      </dsp:txBody>
      <dsp:txXfrm>
        <a:off x="64083" y="1461790"/>
        <a:ext cx="7642188" cy="1184574"/>
      </dsp:txXfrm>
    </dsp:sp>
    <dsp:sp modelId="{BC3A70C5-0588-44C4-BF95-F7C1B7CD4612}">
      <dsp:nvSpPr>
        <dsp:cNvPr id="0" name=""/>
        <dsp:cNvSpPr/>
      </dsp:nvSpPr>
      <dsp:spPr>
        <a:xfrm>
          <a:off x="0" y="4254293"/>
          <a:ext cx="7770354" cy="1312740"/>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Enhance cultural exchange/learning</a:t>
          </a:r>
        </a:p>
      </dsp:txBody>
      <dsp:txXfrm>
        <a:off x="64083" y="4318376"/>
        <a:ext cx="7642188" cy="1184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64C18-EA24-44C8-B10C-EFB313F80856}">
      <dsp:nvSpPr>
        <dsp:cNvPr id="0" name=""/>
        <dsp:cNvSpPr/>
      </dsp:nvSpPr>
      <dsp:spPr>
        <a:xfrm>
          <a:off x="0" y="2870363"/>
          <a:ext cx="8024927" cy="1042470"/>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u="sng" kern="1200" dirty="0"/>
            <a:t>All expenses paid </a:t>
          </a:r>
          <a:r>
            <a:rPr lang="en-US" sz="2700" kern="1200" dirty="0"/>
            <a:t>(Airfare, homestay accommodations, food) plus $530 weekly stipend</a:t>
          </a:r>
        </a:p>
      </dsp:txBody>
      <dsp:txXfrm>
        <a:off x="50889" y="2921252"/>
        <a:ext cx="7923149" cy="940692"/>
      </dsp:txXfrm>
    </dsp:sp>
    <dsp:sp modelId="{AB49497B-04D9-468B-8E96-2744DA168663}">
      <dsp:nvSpPr>
        <dsp:cNvPr id="0" name=""/>
        <dsp:cNvSpPr/>
      </dsp:nvSpPr>
      <dsp:spPr>
        <a:xfrm>
          <a:off x="0" y="632350"/>
          <a:ext cx="8024927" cy="1042470"/>
        </a:xfrm>
        <a:prstGeom prst="roundRect">
          <a:avLst/>
        </a:prstGeom>
        <a:solidFill>
          <a:schemeClr val="tx2">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Open to anthropology and engineering students (6 total)</a:t>
          </a:r>
        </a:p>
      </dsp:txBody>
      <dsp:txXfrm>
        <a:off x="50889" y="683239"/>
        <a:ext cx="7923149" cy="940692"/>
      </dsp:txXfrm>
    </dsp:sp>
    <dsp:sp modelId="{65384958-0C64-4D2B-B85F-FC020EBB0FD2}">
      <dsp:nvSpPr>
        <dsp:cNvPr id="0" name=""/>
        <dsp:cNvSpPr/>
      </dsp:nvSpPr>
      <dsp:spPr>
        <a:xfrm>
          <a:off x="0" y="1749430"/>
          <a:ext cx="8024927" cy="1042470"/>
        </a:xfrm>
        <a:prstGeom prst="round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Six weeks in country (June 15</a:t>
          </a:r>
          <a:r>
            <a:rPr lang="en-US" sz="2700" kern="1200" baseline="30000" dirty="0"/>
            <a:t>th</a:t>
          </a:r>
          <a:r>
            <a:rPr lang="en-US" sz="2700" kern="1200" dirty="0"/>
            <a:t>-July 26</a:t>
          </a:r>
          <a:r>
            <a:rPr lang="en-US" sz="2700" kern="1200" baseline="30000" dirty="0"/>
            <a:t>th</a:t>
          </a:r>
          <a:r>
            <a:rPr lang="en-US" sz="2700" kern="1200" dirty="0"/>
            <a:t>)</a:t>
          </a:r>
        </a:p>
      </dsp:txBody>
      <dsp:txXfrm>
        <a:off x="50889" y="1800319"/>
        <a:ext cx="7923149" cy="940692"/>
      </dsp:txXfrm>
    </dsp:sp>
    <dsp:sp modelId="{BC3A70C5-0588-44C4-BF95-F7C1B7CD4612}">
      <dsp:nvSpPr>
        <dsp:cNvPr id="0" name=""/>
        <dsp:cNvSpPr/>
      </dsp:nvSpPr>
      <dsp:spPr>
        <a:xfrm>
          <a:off x="0" y="4026409"/>
          <a:ext cx="8024927" cy="1042470"/>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Opportunity for publications/presentations</a:t>
          </a:r>
        </a:p>
      </dsp:txBody>
      <dsp:txXfrm>
        <a:off x="50889" y="4077298"/>
        <a:ext cx="7923149" cy="9406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6" name="Google Shape;236;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28% of water in a typical home is used to flush toilets</a:t>
            </a:r>
            <a:endParaRPr/>
          </a:p>
          <a:p>
            <a:pPr marL="0" lvl="0" indent="0" algn="l" rtl="0">
              <a:lnSpc>
                <a:spcPct val="100000"/>
              </a:lnSpc>
              <a:spcBef>
                <a:spcPts val="0"/>
              </a:spcBef>
              <a:spcAft>
                <a:spcPts val="0"/>
              </a:spcAft>
              <a:buSzPts val="1400"/>
              <a:buNone/>
            </a:pPr>
            <a:r>
              <a:rPr lang="en-US"/>
              <a:t>3% of carbon footprint in Monteverde from sanitation sector – septic tanks and fertilizer usage</a:t>
            </a:r>
            <a:endParaRPr/>
          </a:p>
          <a:p>
            <a:pPr marL="0" lvl="0" indent="0" algn="l" rtl="0">
              <a:lnSpc>
                <a:spcPct val="100000"/>
              </a:lnSpc>
              <a:spcBef>
                <a:spcPts val="0"/>
              </a:spcBef>
              <a:spcAft>
                <a:spcPts val="0"/>
              </a:spcAft>
              <a:buSzPts val="1400"/>
              <a:buNone/>
            </a:pPr>
            <a:r>
              <a:rPr lang="en-US"/>
              <a:t>Factors impacting pathogen removal = temperature, moisture content, storage time, pH</a:t>
            </a:r>
            <a:endParaRPr/>
          </a:p>
        </p:txBody>
      </p:sp>
      <p:sp>
        <p:nvSpPr>
          <p:cNvPr id="254" name="Google Shape;254;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62" name="Google Shape;362;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a:solidFill>
                  <a:srgbClr val="222222"/>
                </a:solidFill>
                <a:latin typeface="verdana"/>
                <a:ea typeface="verdana"/>
                <a:cs typeface="verdana"/>
                <a:sym typeface="verdana"/>
              </a:rPr>
              <a:t>Fern: We are a Costa Rican non-profit association with public service designation - granted because all revenue generated by our academic programs is reinvested in our Center for Community Initiatives. </a:t>
            </a:r>
            <a:endParaRPr/>
          </a:p>
        </p:txBody>
      </p:sp>
      <p:sp>
        <p:nvSpPr>
          <p:cNvPr id="371" name="Google Shape;37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222222"/>
                </a:solidFill>
                <a:latin typeface="verdana"/>
                <a:ea typeface="verdana"/>
                <a:cs typeface="verdana"/>
                <a:sym typeface="verdana"/>
              </a:rPr>
              <a:t>Fern: The MVI stands on three pillars: place-based education, applied research, and community programs. These three areas are integrated, interact and support each other. The MVI accomplishes this goal by integrating academic programs, research, and community initiatives into dynamic programs. For example: </a:t>
            </a:r>
            <a:endParaRPr/>
          </a:p>
          <a:p>
            <a:pPr marL="0" lvl="0" indent="0" algn="l" rtl="0">
              <a:lnSpc>
                <a:spcPct val="100000"/>
              </a:lnSpc>
              <a:spcBef>
                <a:spcPts val="0"/>
              </a:spcBef>
              <a:spcAft>
                <a:spcPts val="0"/>
              </a:spcAft>
              <a:buSzPts val="1400"/>
              <a:buNone/>
            </a:pPr>
            <a:endParaRPr/>
          </a:p>
        </p:txBody>
      </p:sp>
      <p:sp>
        <p:nvSpPr>
          <p:cNvPr id="379" name="Google Shape;379;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Fern:  Upon arrival to Monteverde, you will be welcomed to MVI with an open house, facilities orientation, and presentation providing local context and the MVI story. The MVI campus will be one of your homes-away-from home while in Monteverde, and where you receive your classes.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Fern:  You will receive more health and safety orientation upon arrival </a:t>
            </a:r>
            <a:endParaRPr/>
          </a:p>
          <a:p>
            <a:pPr marL="457200" marR="0" lvl="0" indent="-228600" algn="l" rtl="0">
              <a:lnSpc>
                <a:spcPct val="100000"/>
              </a:lnSpc>
              <a:spcBef>
                <a:spcPts val="0"/>
              </a:spcBef>
              <a:spcAft>
                <a:spcPts val="0"/>
              </a:spcAft>
              <a:buSzPts val="1400"/>
              <a:buNone/>
            </a:pPr>
            <a:r>
              <a:rPr lang="en-US"/>
              <a:t>Be prepared – carry with you water, rain gear, sun protection, flashlight, first aid kit, emergency contacts, etc. </a:t>
            </a:r>
            <a:br>
              <a:rPr lang="en-US"/>
            </a:br>
            <a:r>
              <a:rPr lang="en-US"/>
              <a:t>Be aware of your belongings. Don’t carry any ítems of value when not necessary. </a:t>
            </a:r>
            <a:endParaRPr/>
          </a:p>
          <a:p>
            <a:pPr marL="457200" marR="0" lvl="0" indent="-228600" algn="l" rtl="0">
              <a:lnSpc>
                <a:spcPct val="100000"/>
              </a:lnSpc>
              <a:spcBef>
                <a:spcPts val="0"/>
              </a:spcBef>
              <a:spcAft>
                <a:spcPts val="0"/>
              </a:spcAft>
              <a:buSzPts val="1400"/>
              <a:buNone/>
            </a:pPr>
            <a:r>
              <a:rPr lang="en-US"/>
              <a:t>Carry a copy of your Passport with you (photo and entry stamp pages); leave the original in a secure place.</a:t>
            </a:r>
            <a:br>
              <a:rPr lang="en-US"/>
            </a:br>
            <a:r>
              <a:rPr lang="en-US"/>
              <a:t>Program staff and MVI emergency response team are here for you! Keep emergency contact numbers with you at all times. </a:t>
            </a:r>
            <a:br>
              <a:rPr lang="en-US"/>
            </a:br>
            <a:r>
              <a:rPr lang="en-US"/>
              <a:t>911 service available in Costa Rica. </a:t>
            </a:r>
            <a:br>
              <a:rPr lang="en-US"/>
            </a:br>
            <a:r>
              <a:rPr lang="en-US"/>
              <a:t>Understand the contingency plan and site-specific considerations at each site you visit.</a:t>
            </a:r>
            <a:br>
              <a:rPr lang="en-US"/>
            </a:br>
            <a:r>
              <a:rPr lang="en-US"/>
              <a:t>Take care of yourself, look out for each other, eat well, stay hydrated, and include consideration that you are in a foreign environment and part of a group program when evaluating risk. </a:t>
            </a:r>
            <a:br>
              <a:rPr lang="en-US"/>
            </a:b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Ale: </a:t>
            </a:r>
            <a:r>
              <a:rPr lang="en-US" b="0" i="0">
                <a:solidFill>
                  <a:srgbClr val="374151"/>
                </a:solidFill>
                <a:latin typeface="Arial"/>
                <a:ea typeface="Arial"/>
                <a:cs typeface="Arial"/>
                <a:sym typeface="Arial"/>
              </a:rPr>
              <a:t>Our homestay program has been an integral part of MVI since the beginning in 1987 – 36 six years experience working on this program. </a:t>
            </a:r>
            <a:r>
              <a:rPr lang="en-US"/>
              <a:t>This is a great opportunity for students to experience a real cultural immersion and an opportunity to practice your Spanish. We have a homestay coordinator onsite: Karen. She gives a homestay orientation before going to the host families with regular check-ins, and she gives support if needed while you are in homestay…you will have support from us.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Ale: Rice and beans are staple to the Costa Rican diet. </a:t>
            </a:r>
            <a:br>
              <a:rPr lang="en-US"/>
            </a:br>
            <a:r>
              <a:rPr lang="en-US"/>
              <a:t>Gallo pinto is a common breakfast dish combining rice and beans. </a:t>
            </a:r>
            <a:br>
              <a:rPr lang="en-US"/>
            </a:br>
            <a:r>
              <a:rPr lang="en-US"/>
              <a:t>A casado is rice, beans, a protein (could be beef, chicken, fish), vegetable hash, salad, and might include fried sweet plantains. </a:t>
            </a:r>
            <a:br>
              <a:rPr lang="en-US"/>
            </a:br>
            <a:r>
              <a:rPr lang="en-US"/>
              <a:t>In addition to the tropical fruits and vegetables you might already know, you’ll likely try some new ones.</a:t>
            </a:r>
            <a:br>
              <a:rPr lang="en-US"/>
            </a:br>
            <a:r>
              <a:rPr lang="en-US"/>
              <a:t>Allergies and dietary restrictions are accommated–We will send forms to you in order to accomodate your restrictions if you have any. Three daily meals are included in the program cost.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Ale: The main road travels from Santa Elena downtown, through Cerro Plano and Monteverde, and past the turn-off for San Luis before ending at the Monteverde Cloud Forest Preserve. </a:t>
            </a:r>
            <a:endParaRPr/>
          </a:p>
          <a:p>
            <a:pPr marL="457200" marR="0" lvl="0" indent="-228600" algn="l" rtl="0">
              <a:lnSpc>
                <a:spcPct val="100000"/>
              </a:lnSpc>
              <a:spcBef>
                <a:spcPts val="0"/>
              </a:spcBef>
              <a:spcAft>
                <a:spcPts val="0"/>
              </a:spcAft>
              <a:buSzPts val="1400"/>
              <a:buNone/>
            </a:pPr>
            <a:r>
              <a:rPr lang="en-US"/>
              <a:t>There are Sidewalks almost everywhere in the área, but in some parts there are none. So, please use the sidewalks, but if you have to walk on the road, walk carefully, and defensively and always carry a flashlight when walking at dusk or in the dark. </a:t>
            </a:r>
            <a:endParaRPr/>
          </a:p>
          <a:p>
            <a:pPr marL="457200" marR="0" lvl="0" indent="-228600" algn="l" rtl="0">
              <a:lnSpc>
                <a:spcPct val="100000"/>
              </a:lnSpc>
              <a:spcBef>
                <a:spcPts val="0"/>
              </a:spcBef>
              <a:spcAft>
                <a:spcPts val="0"/>
              </a:spcAft>
              <a:buSzPts val="1400"/>
              <a:buNone/>
            </a:pPr>
            <a:r>
              <a:rPr lang="en-US"/>
              <a:t>There is a local public bus service, with limited schedule. When you are here, you can check the Schedule at the reception or with the program coordinator.			</a:t>
            </a:r>
            <a:br>
              <a:rPr lang="en-US"/>
            </a:br>
            <a:r>
              <a:rPr lang="en-US"/>
              <a:t>Official taxis are available from 5:30 am to 10:00 pm., but mostly you will walk between MVI and homestaySome transfers could be included in Monteverde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5C66389D-DB8B-F08D-9AD1-FC1DC4812F61}"/>
            </a:ext>
          </a:extLst>
        </p:cNvPr>
        <p:cNvGrpSpPr/>
        <p:nvPr/>
      </p:nvGrpSpPr>
      <p:grpSpPr>
        <a:xfrm>
          <a:off x="0" y="0"/>
          <a:ext cx="0" cy="0"/>
          <a:chOff x="0" y="0"/>
          <a:chExt cx="0" cy="0"/>
        </a:xfrm>
      </p:grpSpPr>
      <p:sp>
        <p:nvSpPr>
          <p:cNvPr id="126" name="Google Shape;126;p73:notes">
            <a:extLst>
              <a:ext uri="{FF2B5EF4-FFF2-40B4-BE49-F238E27FC236}">
                <a16:creationId xmlns:a16="http://schemas.microsoft.com/office/drawing/2014/main" id="{6DF53EEC-28DD-9EA3-B34B-4A4F593E632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3:notes">
            <a:extLst>
              <a:ext uri="{FF2B5EF4-FFF2-40B4-BE49-F238E27FC236}">
                <a16:creationId xmlns:a16="http://schemas.microsoft.com/office/drawing/2014/main" id="{AB291C5D-E8D3-EE86-87FF-37214D3369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9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This can take a lot of time if there are more than a few interested students. You may want to consider setting up multiple rooms if there are more than 10 or so participants. The PIs can go into the different rooms to moderate the discussion.</a:t>
            </a:r>
            <a:endParaRPr/>
          </a:p>
          <a:p>
            <a:pPr marL="0" lvl="0" indent="0" algn="l" rtl="0">
              <a:lnSpc>
                <a:spcPct val="100000"/>
              </a:lnSpc>
              <a:spcBef>
                <a:spcPts val="0"/>
              </a:spcBef>
              <a:spcAft>
                <a:spcPts val="0"/>
              </a:spcAft>
              <a:buSzPts val="1400"/>
              <a:buNone/>
            </a:pPr>
            <a:endParaRPr/>
          </a:p>
        </p:txBody>
      </p:sp>
      <p:sp>
        <p:nvSpPr>
          <p:cNvPr id="495" name="Google Shape;4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mp; Photo">
  <p:cSld name="1_Title &amp; Photo">
    <p:spTree>
      <p:nvGrpSpPr>
        <p:cNvPr id="1" name="Shape 73"/>
        <p:cNvGrpSpPr/>
        <p:nvPr/>
      </p:nvGrpSpPr>
      <p:grpSpPr>
        <a:xfrm>
          <a:off x="0" y="0"/>
          <a:ext cx="0" cy="0"/>
          <a:chOff x="0" y="0"/>
          <a:chExt cx="0" cy="0"/>
        </a:xfrm>
      </p:grpSpPr>
      <p:sp>
        <p:nvSpPr>
          <p:cNvPr id="74" name="Google Shape;74;p108"/>
          <p:cNvSpPr txBox="1">
            <a:spLocks noGrp="1"/>
          </p:cNvSpPr>
          <p:nvPr>
            <p:ph type="sldNum" idx="12"/>
          </p:nvPr>
        </p:nvSpPr>
        <p:spPr>
          <a:xfrm>
            <a:off x="11645586" y="6321652"/>
            <a:ext cx="546415" cy="4204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08"/>
          <p:cNvSpPr txBox="1">
            <a:spLocks noGrp="1"/>
          </p:cNvSpPr>
          <p:nvPr>
            <p:ph type="body" idx="1"/>
          </p:nvPr>
        </p:nvSpPr>
        <p:spPr>
          <a:xfrm>
            <a:off x="754962" y="1494505"/>
            <a:ext cx="4464738" cy="394255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1950" b="0" i="0">
                <a:latin typeface="Calibri"/>
                <a:ea typeface="Calibri"/>
                <a:cs typeface="Calibri"/>
                <a:sym typeface="Calibri"/>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6" name="Google Shape;76;p108"/>
          <p:cNvSpPr>
            <a:spLocks noGrp="1"/>
          </p:cNvSpPr>
          <p:nvPr>
            <p:ph type="pic" idx="2"/>
          </p:nvPr>
        </p:nvSpPr>
        <p:spPr>
          <a:xfrm>
            <a:off x="5702300" y="749300"/>
            <a:ext cx="3684050" cy="4687761"/>
          </a:xfrm>
          <a:prstGeom prst="rect">
            <a:avLst/>
          </a:prstGeom>
          <a:noFill/>
          <a:ln>
            <a:noFill/>
          </a:ln>
        </p:spPr>
      </p:sp>
      <p:sp>
        <p:nvSpPr>
          <p:cNvPr id="77" name="Google Shape;77;p108"/>
          <p:cNvSpPr txBox="1">
            <a:spLocks noGrp="1"/>
          </p:cNvSpPr>
          <p:nvPr>
            <p:ph type="body" idx="3"/>
          </p:nvPr>
        </p:nvSpPr>
        <p:spPr>
          <a:xfrm>
            <a:off x="754962" y="698268"/>
            <a:ext cx="4229633" cy="782089"/>
          </a:xfrm>
          <a:prstGeom prst="rect">
            <a:avLst/>
          </a:prstGeom>
          <a:noFill/>
          <a:ln>
            <a:noFill/>
          </a:ln>
        </p:spPr>
        <p:txBody>
          <a:bodyPr spcFirstLastPara="1" wrap="square" lIns="50800" tIns="50800" rIns="50800" bIns="50800" anchor="ctr" anchorCtr="0">
            <a:normAutofit/>
          </a:bodyPr>
          <a:lstStyle>
            <a:lvl1pPr marL="457200" lvl="0" indent="-228600" algn="l">
              <a:lnSpc>
                <a:spcPct val="90000"/>
              </a:lnSpc>
              <a:spcBef>
                <a:spcPts val="0"/>
              </a:spcBef>
              <a:spcAft>
                <a:spcPts val="0"/>
              </a:spcAft>
              <a:buClr>
                <a:srgbClr val="4D4B4B"/>
              </a:buClr>
              <a:buSzPts val="3100"/>
              <a:buNone/>
              <a:defRPr sz="3100" b="0" i="0">
                <a:solidFill>
                  <a:srgbClr val="4D4B4B"/>
                </a:solidFill>
                <a:latin typeface="Calibri"/>
                <a:ea typeface="Calibri"/>
                <a:cs typeface="Calibri"/>
                <a:sym typeface="Calibri"/>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 name="Google Shape;102;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0"/>
          <p:cNvSpPr>
            <a:spLocks noGrp="1"/>
          </p:cNvSpPr>
          <p:nvPr>
            <p:ph type="pic" idx="2"/>
          </p:nvPr>
        </p:nvSpPr>
        <p:spPr>
          <a:xfrm>
            <a:off x="5183188" y="987425"/>
            <a:ext cx="6172200" cy="4873625"/>
          </a:xfrm>
          <a:prstGeom prst="rect">
            <a:avLst/>
          </a:prstGeom>
          <a:noFill/>
          <a:ln>
            <a:noFill/>
          </a:ln>
        </p:spPr>
      </p:sp>
      <p:sp>
        <p:nvSpPr>
          <p:cNvPr id="109" name="Google Shape;109;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0" name="Google Shape;11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cxnSp>
        <p:nvCxnSpPr>
          <p:cNvPr id="28" name="Google Shape;28;p103"/>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29" name="Google Shape;29;p103"/>
          <p:cNvSpPr txBox="1">
            <a:spLocks noGrp="1"/>
          </p:cNvSpPr>
          <p:nvPr>
            <p:ph type="title"/>
          </p:nvPr>
        </p:nvSpPr>
        <p:spPr>
          <a:xfrm>
            <a:off x="641000" y="2353267"/>
            <a:ext cx="10962800" cy="12100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SzPts val="4800"/>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
        <p:nvSpPr>
          <p:cNvPr id="30" name="Google Shape;30;p10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6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Font typeface="Calibri"/>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3" name="Google Shape;33;p6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0"/>
              </a:spcBef>
              <a:spcAft>
                <a:spcPts val="0"/>
              </a:spcAft>
              <a:buClr>
                <a:schemeClr val="dk1"/>
              </a:buClr>
              <a:buSzPts val="1400"/>
              <a:buChar char="○"/>
              <a:defRPr/>
            </a:lvl2pPr>
            <a:lvl3pPr marL="1371600" lvl="2" indent="-317500" algn="l">
              <a:lnSpc>
                <a:spcPct val="115000"/>
              </a:lnSpc>
              <a:spcBef>
                <a:spcPts val="0"/>
              </a:spcBef>
              <a:spcAft>
                <a:spcPts val="0"/>
              </a:spcAft>
              <a:buClr>
                <a:schemeClr val="dk1"/>
              </a:buClr>
              <a:buSzPts val="1400"/>
              <a:buChar char="■"/>
              <a:defRPr/>
            </a:lvl3pPr>
            <a:lvl4pPr marL="1828800" lvl="3" indent="-317500" algn="l">
              <a:lnSpc>
                <a:spcPct val="115000"/>
              </a:lnSpc>
              <a:spcBef>
                <a:spcPts val="0"/>
              </a:spcBef>
              <a:spcAft>
                <a:spcPts val="0"/>
              </a:spcAft>
              <a:buClr>
                <a:schemeClr val="dk1"/>
              </a:buClr>
              <a:buSzPts val="1400"/>
              <a:buChar char="●"/>
              <a:defRPr/>
            </a:lvl4pPr>
            <a:lvl5pPr marL="2286000" lvl="4" indent="-317500" algn="l">
              <a:lnSpc>
                <a:spcPct val="115000"/>
              </a:lnSpc>
              <a:spcBef>
                <a:spcPts val="0"/>
              </a:spcBef>
              <a:spcAft>
                <a:spcPts val="0"/>
              </a:spcAft>
              <a:buClr>
                <a:schemeClr val="dk1"/>
              </a:buClr>
              <a:buSzPts val="1400"/>
              <a:buChar char="○"/>
              <a:defRPr/>
            </a:lvl5pPr>
            <a:lvl6pPr marL="2743200" lvl="5" indent="-317500" algn="l">
              <a:lnSpc>
                <a:spcPct val="115000"/>
              </a:lnSpc>
              <a:spcBef>
                <a:spcPts val="0"/>
              </a:spcBef>
              <a:spcAft>
                <a:spcPts val="0"/>
              </a:spcAft>
              <a:buClr>
                <a:schemeClr val="dk1"/>
              </a:buClr>
              <a:buSzPts val="1400"/>
              <a:buChar char="■"/>
              <a:defRPr/>
            </a:lvl6pPr>
            <a:lvl7pPr marL="3200400" lvl="6" indent="-317500" algn="l">
              <a:lnSpc>
                <a:spcPct val="115000"/>
              </a:lnSpc>
              <a:spcBef>
                <a:spcPts val="0"/>
              </a:spcBef>
              <a:spcAft>
                <a:spcPts val="0"/>
              </a:spcAft>
              <a:buClr>
                <a:schemeClr val="dk1"/>
              </a:buClr>
              <a:buSzPts val="1400"/>
              <a:buChar char="●"/>
              <a:defRPr/>
            </a:lvl7pPr>
            <a:lvl8pPr marL="3657600" lvl="7" indent="-317500" algn="l">
              <a:lnSpc>
                <a:spcPct val="115000"/>
              </a:lnSpc>
              <a:spcBef>
                <a:spcPts val="0"/>
              </a:spcBef>
              <a:spcAft>
                <a:spcPts val="0"/>
              </a:spcAft>
              <a:buClr>
                <a:schemeClr val="dk1"/>
              </a:buClr>
              <a:buSzPts val="1400"/>
              <a:buChar char="○"/>
              <a:defRPr/>
            </a:lvl8pPr>
            <a:lvl9pPr marL="4114800" lvl="8" indent="-317500" algn="l">
              <a:lnSpc>
                <a:spcPct val="115000"/>
              </a:lnSpc>
              <a:spcBef>
                <a:spcPts val="0"/>
              </a:spcBef>
              <a:spcAft>
                <a:spcPts val="0"/>
              </a:spcAft>
              <a:buClr>
                <a:schemeClr val="dk1"/>
              </a:buClr>
              <a:buSzPts val="1400"/>
              <a:buChar char="■"/>
              <a:defRPr/>
            </a:lvl9pPr>
          </a:lstStyle>
          <a:p>
            <a:endParaRPr/>
          </a:p>
        </p:txBody>
      </p:sp>
      <p:sp>
        <p:nvSpPr>
          <p:cNvPr id="34" name="Google Shape;34;p6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6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Font typeface="Calibri"/>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7" name="Google Shape;37;p63"/>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1"/>
              </a:buClr>
              <a:buSzPts val="1400"/>
              <a:buChar char="●"/>
              <a:defRPr sz="1867"/>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Clr>
                <a:schemeClr val="dk1"/>
              </a:buClr>
              <a:buSzPts val="1200"/>
              <a:buChar char="■"/>
              <a:defRPr sz="1600"/>
            </a:lvl3pPr>
            <a:lvl4pPr marL="1828800" lvl="3" indent="-304800" algn="l">
              <a:lnSpc>
                <a:spcPct val="115000"/>
              </a:lnSpc>
              <a:spcBef>
                <a:spcPts val="0"/>
              </a:spcBef>
              <a:spcAft>
                <a:spcPts val="0"/>
              </a:spcAft>
              <a:buClr>
                <a:schemeClr val="dk1"/>
              </a:buClr>
              <a:buSzPts val="1200"/>
              <a:buChar char="●"/>
              <a:defRPr sz="1600"/>
            </a:lvl4pPr>
            <a:lvl5pPr marL="2286000" lvl="4" indent="-304800" algn="l">
              <a:lnSpc>
                <a:spcPct val="115000"/>
              </a:lnSpc>
              <a:spcBef>
                <a:spcPts val="0"/>
              </a:spcBef>
              <a:spcAft>
                <a:spcPts val="0"/>
              </a:spcAft>
              <a:buClr>
                <a:schemeClr val="dk1"/>
              </a:buClr>
              <a:buSzPts val="1200"/>
              <a:buChar char="○"/>
              <a:defRPr sz="1600"/>
            </a:lvl5pPr>
            <a:lvl6pPr marL="2743200" lvl="5" indent="-304800" algn="l">
              <a:lnSpc>
                <a:spcPct val="115000"/>
              </a:lnSpc>
              <a:spcBef>
                <a:spcPts val="0"/>
              </a:spcBef>
              <a:spcAft>
                <a:spcPts val="0"/>
              </a:spcAft>
              <a:buClr>
                <a:schemeClr val="dk1"/>
              </a:buClr>
              <a:buSzPts val="1200"/>
              <a:buChar char="■"/>
              <a:defRPr sz="1600"/>
            </a:lvl6pPr>
            <a:lvl7pPr marL="3200400" lvl="6" indent="-304800" algn="l">
              <a:lnSpc>
                <a:spcPct val="115000"/>
              </a:lnSpc>
              <a:spcBef>
                <a:spcPts val="0"/>
              </a:spcBef>
              <a:spcAft>
                <a:spcPts val="0"/>
              </a:spcAft>
              <a:buClr>
                <a:schemeClr val="dk1"/>
              </a:buClr>
              <a:buSzPts val="1200"/>
              <a:buChar char="●"/>
              <a:defRPr sz="1600"/>
            </a:lvl7pPr>
            <a:lvl8pPr marL="3657600" lvl="7" indent="-304800" algn="l">
              <a:lnSpc>
                <a:spcPct val="115000"/>
              </a:lnSpc>
              <a:spcBef>
                <a:spcPts val="0"/>
              </a:spcBef>
              <a:spcAft>
                <a:spcPts val="0"/>
              </a:spcAft>
              <a:buClr>
                <a:schemeClr val="dk1"/>
              </a:buClr>
              <a:buSzPts val="1200"/>
              <a:buChar char="○"/>
              <a:defRPr sz="1600"/>
            </a:lvl8pPr>
            <a:lvl9pPr marL="4114800" lvl="8" indent="-304800" algn="l">
              <a:lnSpc>
                <a:spcPct val="115000"/>
              </a:lnSpc>
              <a:spcBef>
                <a:spcPts val="0"/>
              </a:spcBef>
              <a:spcAft>
                <a:spcPts val="0"/>
              </a:spcAft>
              <a:buClr>
                <a:schemeClr val="dk1"/>
              </a:buClr>
              <a:buSzPts val="1200"/>
              <a:buChar char="■"/>
              <a:defRPr sz="1600"/>
            </a:lvl9pPr>
          </a:lstStyle>
          <a:p>
            <a:endParaRPr/>
          </a:p>
        </p:txBody>
      </p:sp>
      <p:sp>
        <p:nvSpPr>
          <p:cNvPr id="38" name="Google Shape;38;p63"/>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1"/>
              </a:buClr>
              <a:buSzPts val="1400"/>
              <a:buChar char="●"/>
              <a:defRPr sz="1867"/>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Clr>
                <a:schemeClr val="dk1"/>
              </a:buClr>
              <a:buSzPts val="1200"/>
              <a:buChar char="■"/>
              <a:defRPr sz="1600"/>
            </a:lvl3pPr>
            <a:lvl4pPr marL="1828800" lvl="3" indent="-304800" algn="l">
              <a:lnSpc>
                <a:spcPct val="115000"/>
              </a:lnSpc>
              <a:spcBef>
                <a:spcPts val="0"/>
              </a:spcBef>
              <a:spcAft>
                <a:spcPts val="0"/>
              </a:spcAft>
              <a:buClr>
                <a:schemeClr val="dk1"/>
              </a:buClr>
              <a:buSzPts val="1200"/>
              <a:buChar char="●"/>
              <a:defRPr sz="1600"/>
            </a:lvl4pPr>
            <a:lvl5pPr marL="2286000" lvl="4" indent="-304800" algn="l">
              <a:lnSpc>
                <a:spcPct val="115000"/>
              </a:lnSpc>
              <a:spcBef>
                <a:spcPts val="0"/>
              </a:spcBef>
              <a:spcAft>
                <a:spcPts val="0"/>
              </a:spcAft>
              <a:buClr>
                <a:schemeClr val="dk1"/>
              </a:buClr>
              <a:buSzPts val="1200"/>
              <a:buChar char="○"/>
              <a:defRPr sz="1600"/>
            </a:lvl5pPr>
            <a:lvl6pPr marL="2743200" lvl="5" indent="-304800" algn="l">
              <a:lnSpc>
                <a:spcPct val="115000"/>
              </a:lnSpc>
              <a:spcBef>
                <a:spcPts val="0"/>
              </a:spcBef>
              <a:spcAft>
                <a:spcPts val="0"/>
              </a:spcAft>
              <a:buClr>
                <a:schemeClr val="dk1"/>
              </a:buClr>
              <a:buSzPts val="1200"/>
              <a:buChar char="■"/>
              <a:defRPr sz="1600"/>
            </a:lvl6pPr>
            <a:lvl7pPr marL="3200400" lvl="6" indent="-304800" algn="l">
              <a:lnSpc>
                <a:spcPct val="115000"/>
              </a:lnSpc>
              <a:spcBef>
                <a:spcPts val="0"/>
              </a:spcBef>
              <a:spcAft>
                <a:spcPts val="0"/>
              </a:spcAft>
              <a:buClr>
                <a:schemeClr val="dk1"/>
              </a:buClr>
              <a:buSzPts val="1200"/>
              <a:buChar char="●"/>
              <a:defRPr sz="1600"/>
            </a:lvl7pPr>
            <a:lvl8pPr marL="3657600" lvl="7" indent="-304800" algn="l">
              <a:lnSpc>
                <a:spcPct val="115000"/>
              </a:lnSpc>
              <a:spcBef>
                <a:spcPts val="0"/>
              </a:spcBef>
              <a:spcAft>
                <a:spcPts val="0"/>
              </a:spcAft>
              <a:buClr>
                <a:schemeClr val="dk1"/>
              </a:buClr>
              <a:buSzPts val="1200"/>
              <a:buChar char="○"/>
              <a:defRPr sz="1600"/>
            </a:lvl8pPr>
            <a:lvl9pPr marL="4114800" lvl="8" indent="-304800" algn="l">
              <a:lnSpc>
                <a:spcPct val="115000"/>
              </a:lnSpc>
              <a:spcBef>
                <a:spcPts val="0"/>
              </a:spcBef>
              <a:spcAft>
                <a:spcPts val="0"/>
              </a:spcAft>
              <a:buClr>
                <a:schemeClr val="dk1"/>
              </a:buClr>
              <a:buSzPts val="1200"/>
              <a:buChar char="■"/>
              <a:defRPr sz="1600"/>
            </a:lvl9pPr>
          </a:lstStyle>
          <a:p>
            <a:endParaRPr/>
          </a:p>
        </p:txBody>
      </p:sp>
      <p:sp>
        <p:nvSpPr>
          <p:cNvPr id="39" name="Google Shape;39;p63"/>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ntent 2">
  <p:cSld name="Title and Two Content 2">
    <p:bg>
      <p:bgPr>
        <a:solidFill>
          <a:schemeClr val="lt1"/>
        </a:solidFill>
        <a:effectLst/>
      </p:bgPr>
    </p:bg>
    <p:spTree>
      <p:nvGrpSpPr>
        <p:cNvPr id="1" name="Shape 50"/>
        <p:cNvGrpSpPr/>
        <p:nvPr/>
      </p:nvGrpSpPr>
      <p:grpSpPr>
        <a:xfrm>
          <a:off x="0" y="0"/>
          <a:ext cx="0" cy="0"/>
          <a:chOff x="0" y="0"/>
          <a:chExt cx="0" cy="0"/>
        </a:xfrm>
      </p:grpSpPr>
      <p:grpSp>
        <p:nvGrpSpPr>
          <p:cNvPr id="51" name="Google Shape;51;p105"/>
          <p:cNvGrpSpPr/>
          <p:nvPr/>
        </p:nvGrpSpPr>
        <p:grpSpPr>
          <a:xfrm rot="10800000">
            <a:off x="8870040" y="0"/>
            <a:ext cx="3325208" cy="3325208"/>
            <a:chOff x="0" y="12289"/>
            <a:chExt cx="3550" cy="3551"/>
          </a:xfrm>
        </p:grpSpPr>
        <p:sp>
          <p:nvSpPr>
            <p:cNvPr id="52" name="Google Shape;52;p105"/>
            <p:cNvSpPr/>
            <p:nvPr/>
          </p:nvSpPr>
          <p:spPr>
            <a:xfrm>
              <a:off x="0" y="12289"/>
              <a:ext cx="1789" cy="2386"/>
            </a:xfrm>
            <a:custGeom>
              <a:avLst/>
              <a:gdLst/>
              <a:ahLst/>
              <a:cxnLst/>
              <a:rect l="l" t="t" r="r" b="b"/>
              <a:pathLst>
                <a:path w="1789" h="2386" extrusionOk="0">
                  <a:moveTo>
                    <a:pt x="0" y="0"/>
                  </a:moveTo>
                  <a:lnTo>
                    <a:pt x="0" y="1194"/>
                  </a:lnTo>
                  <a:lnTo>
                    <a:pt x="1192" y="2386"/>
                  </a:lnTo>
                  <a:lnTo>
                    <a:pt x="1789" y="1789"/>
                  </a:ln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3" name="Google Shape;53;p105"/>
            <p:cNvSpPr/>
            <p:nvPr/>
          </p:nvSpPr>
          <p:spPr>
            <a:xfrm>
              <a:off x="0" y="14678"/>
              <a:ext cx="1162" cy="1162"/>
            </a:xfrm>
            <a:custGeom>
              <a:avLst/>
              <a:gdLst/>
              <a:ahLst/>
              <a:cxnLst/>
              <a:rect l="l" t="t" r="r" b="b"/>
              <a:pathLst>
                <a:path w="1162" h="1162" extrusionOk="0">
                  <a:moveTo>
                    <a:pt x="0" y="0"/>
                  </a:moveTo>
                  <a:lnTo>
                    <a:pt x="0" y="1161"/>
                  </a:lnTo>
                  <a:lnTo>
                    <a:pt x="1161" y="116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4" name="Google Shape;54;p105"/>
            <p:cNvSpPr/>
            <p:nvPr/>
          </p:nvSpPr>
          <p:spPr>
            <a:xfrm>
              <a:off x="1221" y="14675"/>
              <a:ext cx="2329" cy="1165"/>
            </a:xfrm>
            <a:custGeom>
              <a:avLst/>
              <a:gdLst/>
              <a:ahLst/>
              <a:cxnLst/>
              <a:rect l="l" t="t" r="r" b="b"/>
              <a:pathLst>
                <a:path w="2329" h="1165" extrusionOk="0">
                  <a:moveTo>
                    <a:pt x="2329" y="1164"/>
                  </a:moveTo>
                  <a:lnTo>
                    <a:pt x="1165" y="0"/>
                  </a:lnTo>
                  <a:lnTo>
                    <a:pt x="0" y="1164"/>
                  </a:lnTo>
                  <a:lnTo>
                    <a:pt x="2329" y="1164"/>
                  </a:lnTo>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sp>
        <p:nvSpPr>
          <p:cNvPr id="55" name="Google Shape;55;p105"/>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4400"/>
              <a:buFont typeface="Franklin Gothic"/>
              <a:buNone/>
              <a:defRPr sz="4400" b="1" i="0">
                <a:solidFill>
                  <a:schemeClr val="dk1"/>
                </a:solidFill>
                <a:latin typeface="Franklin Gothic"/>
                <a:ea typeface="Franklin Gothic"/>
                <a:cs typeface="Franklin Gothic"/>
                <a:sym typeface="Franklin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5"/>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chemeClr val="dk1"/>
              </a:buClr>
              <a:buSzPts val="2000"/>
              <a:buFont typeface="Arial"/>
              <a:buNone/>
              <a:defRPr sz="2000"/>
            </a:lvl1pPr>
            <a:lvl2pPr marL="914400" lvl="1" indent="-355600" algn="l">
              <a:lnSpc>
                <a:spcPct val="90000"/>
              </a:lnSpc>
              <a:spcBef>
                <a:spcPts val="1800"/>
              </a:spcBef>
              <a:spcAft>
                <a:spcPts val="0"/>
              </a:spcAft>
              <a:buClr>
                <a:schemeClr val="dk1"/>
              </a:buClr>
              <a:buSzPts val="2000"/>
              <a:buChar char="•"/>
              <a:defRPr sz="2000"/>
            </a:lvl2pPr>
            <a:lvl3pPr marL="1371600" lvl="2" indent="-355600" algn="l">
              <a:lnSpc>
                <a:spcPct val="90000"/>
              </a:lnSpc>
              <a:spcBef>
                <a:spcPts val="1800"/>
              </a:spcBef>
              <a:spcAft>
                <a:spcPts val="0"/>
              </a:spcAft>
              <a:buClr>
                <a:schemeClr val="dk1"/>
              </a:buClr>
              <a:buSzPts val="2000"/>
              <a:buChar char="•"/>
              <a:defRPr sz="2000"/>
            </a:lvl3pPr>
            <a:lvl4pPr marL="1828800" lvl="3" indent="-355600" algn="l">
              <a:lnSpc>
                <a:spcPct val="90000"/>
              </a:lnSpc>
              <a:spcBef>
                <a:spcPts val="1800"/>
              </a:spcBef>
              <a:spcAft>
                <a:spcPts val="0"/>
              </a:spcAft>
              <a:buClr>
                <a:schemeClr val="dk1"/>
              </a:buClr>
              <a:buSzPts val="2000"/>
              <a:buChar char="•"/>
              <a:defRPr sz="2000"/>
            </a:lvl4pPr>
            <a:lvl5pPr marL="2286000" lvl="4" indent="-355600" algn="l">
              <a:lnSpc>
                <a:spcPct val="90000"/>
              </a:lnSpc>
              <a:spcBef>
                <a:spcPts val="18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7" name="Google Shape;57;p105"/>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chemeClr val="dk1"/>
              </a:buClr>
              <a:buSzPts val="2000"/>
              <a:buFont typeface="Arial"/>
              <a:buNone/>
              <a:defRPr sz="2000"/>
            </a:lvl1pPr>
            <a:lvl2pPr marL="914400" lvl="1" indent="-355600" algn="l">
              <a:lnSpc>
                <a:spcPct val="90000"/>
              </a:lnSpc>
              <a:spcBef>
                <a:spcPts val="1800"/>
              </a:spcBef>
              <a:spcAft>
                <a:spcPts val="0"/>
              </a:spcAft>
              <a:buClr>
                <a:schemeClr val="dk1"/>
              </a:buClr>
              <a:buSzPts val="2000"/>
              <a:buChar char="•"/>
              <a:defRPr sz="2000"/>
            </a:lvl2pPr>
            <a:lvl3pPr marL="1371600" lvl="2" indent="-355600" algn="l">
              <a:lnSpc>
                <a:spcPct val="90000"/>
              </a:lnSpc>
              <a:spcBef>
                <a:spcPts val="1800"/>
              </a:spcBef>
              <a:spcAft>
                <a:spcPts val="0"/>
              </a:spcAft>
              <a:buClr>
                <a:schemeClr val="dk1"/>
              </a:buClr>
              <a:buSzPts val="2000"/>
              <a:buChar char="•"/>
              <a:defRPr sz="2000"/>
            </a:lvl3pPr>
            <a:lvl4pPr marL="1828800" lvl="3" indent="-355600" algn="l">
              <a:lnSpc>
                <a:spcPct val="90000"/>
              </a:lnSpc>
              <a:spcBef>
                <a:spcPts val="1800"/>
              </a:spcBef>
              <a:spcAft>
                <a:spcPts val="0"/>
              </a:spcAft>
              <a:buClr>
                <a:schemeClr val="dk1"/>
              </a:buClr>
              <a:buSzPts val="2000"/>
              <a:buChar char="•"/>
              <a:defRPr sz="2000"/>
            </a:lvl4pPr>
            <a:lvl5pPr marL="2286000" lvl="4" indent="-355600" algn="l">
              <a:lnSpc>
                <a:spcPct val="90000"/>
              </a:lnSpc>
              <a:spcBef>
                <a:spcPts val="18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8" name="Google Shape;58;p10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latin typeface="Libre Franklin"/>
              <a:ea typeface="Libre Franklin"/>
              <a:cs typeface="Libre Franklin"/>
              <a:sym typeface="Libre Franklin"/>
            </a:endParaRPr>
          </a:p>
        </p:txBody>
      </p:sp>
      <p:sp>
        <p:nvSpPr>
          <p:cNvPr id="59" name="Google Shape;59;p10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0" name="Google Shape;60;p105"/>
          <p:cNvCxnSpPr/>
          <p:nvPr/>
        </p:nvCxnSpPr>
        <p:spPr>
          <a:xfrm>
            <a:off x="594360" y="2148840"/>
            <a:ext cx="2133600" cy="3992"/>
          </a:xfrm>
          <a:prstGeom prst="straightConnector1">
            <a:avLst/>
          </a:prstGeom>
          <a:noFill/>
          <a:ln w="101600" cap="flat" cmpd="sng">
            <a:solidFill>
              <a:srgbClr val="5D7C3F"/>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Photo &amp; Bullets">
  <p:cSld name="3_Photo &amp; Bullets">
    <p:spTree>
      <p:nvGrpSpPr>
        <p:cNvPr id="1" name="Shape 65"/>
        <p:cNvGrpSpPr/>
        <p:nvPr/>
      </p:nvGrpSpPr>
      <p:grpSpPr>
        <a:xfrm>
          <a:off x="0" y="0"/>
          <a:ext cx="0" cy="0"/>
          <a:chOff x="0" y="0"/>
          <a:chExt cx="0" cy="0"/>
        </a:xfrm>
      </p:grpSpPr>
      <p:sp>
        <p:nvSpPr>
          <p:cNvPr id="66" name="Google Shape;66;p106"/>
          <p:cNvSpPr txBox="1">
            <a:spLocks noGrp="1"/>
          </p:cNvSpPr>
          <p:nvPr>
            <p:ph type="sldNum" idx="12"/>
          </p:nvPr>
        </p:nvSpPr>
        <p:spPr>
          <a:xfrm>
            <a:off x="11711449" y="6368386"/>
            <a:ext cx="411331" cy="40010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1pPr>
            <a:lvl2pPr marL="0" lvl="1"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2pPr>
            <a:lvl3pPr marL="0" lvl="2"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3pPr>
            <a:lvl4pPr marL="0" lvl="3"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4pPr>
            <a:lvl5pPr marL="0" lvl="4"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5pPr>
            <a:lvl6pPr marL="0" lvl="5"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6pPr>
            <a:lvl7pPr marL="0" lvl="6"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7pPr>
            <a:lvl8pPr marL="0" lvl="7"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8pPr>
            <a:lvl9pPr marL="0" lvl="8" indent="0" algn="r">
              <a:lnSpc>
                <a:spcPct val="100000"/>
              </a:lnSpc>
              <a:spcBef>
                <a:spcPts val="0"/>
              </a:spcBef>
              <a:spcAft>
                <a:spcPts val="0"/>
              </a:spcAft>
              <a:buSzPts val="1200"/>
              <a:buNone/>
              <a:defRPr sz="1200" b="0" i="0" u="none" strike="noStrike" cap="none">
                <a:solidFill>
                  <a:srgbClr val="88888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06"/>
          <p:cNvSpPr txBox="1">
            <a:spLocks noGrp="1"/>
          </p:cNvSpPr>
          <p:nvPr>
            <p:ph type="body" idx="1"/>
          </p:nvPr>
        </p:nvSpPr>
        <p:spPr>
          <a:xfrm>
            <a:off x="754962" y="495300"/>
            <a:ext cx="8645562" cy="1143000"/>
          </a:xfrm>
          <a:prstGeom prst="rect">
            <a:avLst/>
          </a:prstGeom>
          <a:noFill/>
          <a:ln>
            <a:noFill/>
          </a:ln>
        </p:spPr>
        <p:txBody>
          <a:bodyPr spcFirstLastPara="1" wrap="square" lIns="50800" tIns="50800" rIns="50800" bIns="50800" anchor="ctr" anchorCtr="0">
            <a:normAutofit/>
          </a:bodyPr>
          <a:lstStyle>
            <a:lvl1pPr marL="457200" lvl="0" indent="-228600" algn="l">
              <a:lnSpc>
                <a:spcPct val="90000"/>
              </a:lnSpc>
              <a:spcBef>
                <a:spcPts val="0"/>
              </a:spcBef>
              <a:spcAft>
                <a:spcPts val="0"/>
              </a:spcAft>
              <a:buClr>
                <a:srgbClr val="4D4B4B"/>
              </a:buClr>
              <a:buSzPts val="5000"/>
              <a:buNone/>
              <a:defRPr sz="5000" b="0" i="0">
                <a:solidFill>
                  <a:srgbClr val="4D4B4B"/>
                </a:solidFill>
                <a:latin typeface="Calibri"/>
                <a:ea typeface="Calibri"/>
                <a:cs typeface="Calibri"/>
                <a:sym typeface="Calibri"/>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8" name="Google Shape;68;p106"/>
          <p:cNvSpPr txBox="1">
            <a:spLocks noGrp="1"/>
          </p:cNvSpPr>
          <p:nvPr>
            <p:ph type="body" idx="2"/>
          </p:nvPr>
        </p:nvSpPr>
        <p:spPr>
          <a:xfrm>
            <a:off x="754962" y="1768074"/>
            <a:ext cx="8645562" cy="3888784"/>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2250"/>
              </a:spcBef>
              <a:spcAft>
                <a:spcPts val="0"/>
              </a:spcAft>
              <a:buClr>
                <a:srgbClr val="FFFFFF"/>
              </a:buClr>
              <a:buSzPts val="3000"/>
              <a:buFont typeface="Calibri"/>
              <a:buNone/>
              <a:defRPr sz="2400" b="0" i="0">
                <a:latin typeface="Calibri"/>
                <a:ea typeface="Calibri"/>
                <a:cs typeface="Calibri"/>
                <a:sym typeface="Calibri"/>
              </a:defRPr>
            </a:lvl1pPr>
            <a:lvl2pPr marL="914400" lvl="1" indent="-228600" algn="l">
              <a:lnSpc>
                <a:spcPct val="90000"/>
              </a:lnSpc>
              <a:spcBef>
                <a:spcPts val="2250"/>
              </a:spcBef>
              <a:spcAft>
                <a:spcPts val="0"/>
              </a:spcAft>
              <a:buClr>
                <a:srgbClr val="FFFFFF"/>
              </a:buClr>
              <a:buSzPts val="3000"/>
              <a:buFont typeface="Century Gothic"/>
              <a:buNone/>
              <a:defRPr sz="2400" b="0" i="0">
                <a:latin typeface="Century Gothic"/>
                <a:ea typeface="Century Gothic"/>
                <a:cs typeface="Century Gothic"/>
                <a:sym typeface="Century Gothic"/>
              </a:defRPr>
            </a:lvl2pPr>
            <a:lvl3pPr marL="1371600" lvl="2" indent="-228600" algn="l">
              <a:lnSpc>
                <a:spcPct val="90000"/>
              </a:lnSpc>
              <a:spcBef>
                <a:spcPts val="2250"/>
              </a:spcBef>
              <a:spcAft>
                <a:spcPts val="0"/>
              </a:spcAft>
              <a:buClr>
                <a:srgbClr val="FFFFFF"/>
              </a:buClr>
              <a:buSzPts val="3000"/>
              <a:buFont typeface="Century Gothic"/>
              <a:buNone/>
              <a:defRPr sz="2400" b="0" i="0">
                <a:latin typeface="Century Gothic"/>
                <a:ea typeface="Century Gothic"/>
                <a:cs typeface="Century Gothic"/>
                <a:sym typeface="Century Gothic"/>
              </a:defRPr>
            </a:lvl3pPr>
            <a:lvl4pPr marL="1828800" lvl="3" indent="-228600" algn="l">
              <a:lnSpc>
                <a:spcPct val="90000"/>
              </a:lnSpc>
              <a:spcBef>
                <a:spcPts val="2250"/>
              </a:spcBef>
              <a:spcAft>
                <a:spcPts val="0"/>
              </a:spcAft>
              <a:buClr>
                <a:srgbClr val="FFFFFF"/>
              </a:buClr>
              <a:buSzPts val="3000"/>
              <a:buFont typeface="Century Gothic"/>
              <a:buNone/>
              <a:defRPr sz="2400" b="0" i="0">
                <a:latin typeface="Century Gothic"/>
                <a:ea typeface="Century Gothic"/>
                <a:cs typeface="Century Gothic"/>
                <a:sym typeface="Century Gothic"/>
              </a:defRPr>
            </a:lvl4pPr>
            <a:lvl5pPr marL="2286000" lvl="4" indent="-228600" algn="l">
              <a:lnSpc>
                <a:spcPct val="90000"/>
              </a:lnSpc>
              <a:spcBef>
                <a:spcPts val="2250"/>
              </a:spcBef>
              <a:spcAft>
                <a:spcPts val="0"/>
              </a:spcAft>
              <a:buClr>
                <a:srgbClr val="FFFFFF"/>
              </a:buClr>
              <a:buSzPts val="3000"/>
              <a:buFont typeface="Century Gothic"/>
              <a:buNone/>
              <a:defRPr sz="2400" b="0" i="0">
                <a:latin typeface="Century Gothic"/>
                <a:ea typeface="Century Gothic"/>
                <a:cs typeface="Century Gothic"/>
                <a:sym typeface="Century Gothic"/>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hoto &amp; Bullets">
  <p:cSld name="1_Photo &amp; Bullets">
    <p:spTree>
      <p:nvGrpSpPr>
        <p:cNvPr id="1" name="Shape 69"/>
        <p:cNvGrpSpPr/>
        <p:nvPr/>
      </p:nvGrpSpPr>
      <p:grpSpPr>
        <a:xfrm>
          <a:off x="0" y="0"/>
          <a:ext cx="0" cy="0"/>
          <a:chOff x="0" y="0"/>
          <a:chExt cx="0" cy="0"/>
        </a:xfrm>
      </p:grpSpPr>
      <p:sp>
        <p:nvSpPr>
          <p:cNvPr id="70" name="Google Shape;70;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107"/>
          <p:cNvSpPr txBox="1">
            <a:spLocks noGrp="1"/>
          </p:cNvSpPr>
          <p:nvPr>
            <p:ph type="body" idx="1"/>
          </p:nvPr>
        </p:nvSpPr>
        <p:spPr>
          <a:xfrm>
            <a:off x="754962" y="1768074"/>
            <a:ext cx="8645562" cy="3888784"/>
          </a:xfrm>
          <a:prstGeom prst="rect">
            <a:avLst/>
          </a:prstGeom>
          <a:noFill/>
          <a:ln>
            <a:noFill/>
          </a:ln>
        </p:spPr>
        <p:txBody>
          <a:bodyPr spcFirstLastPara="1" wrap="square" lIns="50800" tIns="50800" rIns="50800" bIns="50800" anchor="t" anchorCtr="0">
            <a:normAutofit/>
          </a:bodyPr>
          <a:lstStyle>
            <a:lvl1pPr marL="457200" lvl="0" indent="-419100" algn="l">
              <a:lnSpc>
                <a:spcPct val="90000"/>
              </a:lnSpc>
              <a:spcBef>
                <a:spcPts val="2250"/>
              </a:spcBef>
              <a:spcAft>
                <a:spcPts val="0"/>
              </a:spcAft>
              <a:buClr>
                <a:srgbClr val="FFFFFF"/>
              </a:buClr>
              <a:buSzPts val="3000"/>
              <a:buChar char="•"/>
              <a:defRPr sz="2400" b="0" i="0">
                <a:latin typeface="Calibri"/>
                <a:ea typeface="Calibri"/>
                <a:cs typeface="Calibri"/>
                <a:sym typeface="Calibri"/>
              </a:defRPr>
            </a:lvl1pPr>
            <a:lvl2pPr marL="914400" lvl="1" indent="-419100" algn="l">
              <a:lnSpc>
                <a:spcPct val="90000"/>
              </a:lnSpc>
              <a:spcBef>
                <a:spcPts val="2250"/>
              </a:spcBef>
              <a:spcAft>
                <a:spcPts val="0"/>
              </a:spcAft>
              <a:buClr>
                <a:srgbClr val="FFFFFF"/>
              </a:buClr>
              <a:buSzPts val="3000"/>
              <a:buChar char="•"/>
              <a:defRPr sz="2400" b="0" i="0">
                <a:latin typeface="Calibri"/>
                <a:ea typeface="Calibri"/>
                <a:cs typeface="Calibri"/>
                <a:sym typeface="Calibri"/>
              </a:defRPr>
            </a:lvl2pPr>
            <a:lvl3pPr marL="1371600" lvl="2" indent="-419100" algn="l">
              <a:lnSpc>
                <a:spcPct val="90000"/>
              </a:lnSpc>
              <a:spcBef>
                <a:spcPts val="2250"/>
              </a:spcBef>
              <a:spcAft>
                <a:spcPts val="0"/>
              </a:spcAft>
              <a:buClr>
                <a:srgbClr val="FFFFFF"/>
              </a:buClr>
              <a:buSzPts val="3000"/>
              <a:buChar char="•"/>
              <a:defRPr sz="2400" b="0" i="0">
                <a:latin typeface="Calibri"/>
                <a:ea typeface="Calibri"/>
                <a:cs typeface="Calibri"/>
                <a:sym typeface="Calibri"/>
              </a:defRPr>
            </a:lvl3pPr>
            <a:lvl4pPr marL="1828800" lvl="3" indent="-419100" algn="l">
              <a:lnSpc>
                <a:spcPct val="90000"/>
              </a:lnSpc>
              <a:spcBef>
                <a:spcPts val="2250"/>
              </a:spcBef>
              <a:spcAft>
                <a:spcPts val="0"/>
              </a:spcAft>
              <a:buClr>
                <a:srgbClr val="FFFFFF"/>
              </a:buClr>
              <a:buSzPts val="3000"/>
              <a:buChar char="•"/>
              <a:defRPr sz="2400" b="0" i="0">
                <a:latin typeface="Calibri"/>
                <a:ea typeface="Calibri"/>
                <a:cs typeface="Calibri"/>
                <a:sym typeface="Calibri"/>
              </a:defRPr>
            </a:lvl4pPr>
            <a:lvl5pPr marL="2286000" lvl="4" indent="-419100" algn="l">
              <a:lnSpc>
                <a:spcPct val="90000"/>
              </a:lnSpc>
              <a:spcBef>
                <a:spcPts val="2250"/>
              </a:spcBef>
              <a:spcAft>
                <a:spcPts val="0"/>
              </a:spcAft>
              <a:buClr>
                <a:srgbClr val="FFFFFF"/>
              </a:buClr>
              <a:buSzPts val="3000"/>
              <a:buChar char="•"/>
              <a:defRPr sz="2400" b="0" i="0">
                <a:latin typeface="Calibri"/>
                <a:ea typeface="Calibri"/>
                <a:cs typeface="Calibri"/>
                <a:sym typeface="Calibri"/>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2" name="Google Shape;72;p107"/>
          <p:cNvSpPr txBox="1">
            <a:spLocks noGrp="1"/>
          </p:cNvSpPr>
          <p:nvPr>
            <p:ph type="body" idx="2"/>
          </p:nvPr>
        </p:nvSpPr>
        <p:spPr>
          <a:xfrm>
            <a:off x="754962" y="495300"/>
            <a:ext cx="8645562" cy="1143000"/>
          </a:xfrm>
          <a:prstGeom prst="rect">
            <a:avLst/>
          </a:prstGeom>
          <a:noFill/>
          <a:ln>
            <a:noFill/>
          </a:ln>
        </p:spPr>
        <p:txBody>
          <a:bodyPr spcFirstLastPara="1" wrap="square" lIns="50800" tIns="50800" rIns="50800" bIns="50800" anchor="ctr" anchorCtr="0">
            <a:normAutofit/>
          </a:bodyPr>
          <a:lstStyle>
            <a:lvl1pPr marL="457200" lvl="0" indent="-228600" algn="l">
              <a:lnSpc>
                <a:spcPct val="90000"/>
              </a:lnSpc>
              <a:spcBef>
                <a:spcPts val="0"/>
              </a:spcBef>
              <a:spcAft>
                <a:spcPts val="0"/>
              </a:spcAft>
              <a:buClr>
                <a:srgbClr val="4D4B4B"/>
              </a:buClr>
              <a:buSzPts val="5000"/>
              <a:buNone/>
              <a:defRPr sz="5000" b="0" i="0">
                <a:solidFill>
                  <a:srgbClr val="4D4B4B"/>
                </a:solidFill>
                <a:latin typeface="Calibri"/>
                <a:ea typeface="Calibri"/>
                <a:cs typeface="Calibri"/>
                <a:sym typeface="Calibri"/>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60.jp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6.jp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jpg"/><Relationship Id="rId5" Type="http://schemas.openxmlformats.org/officeDocument/2006/relationships/image" Target="../media/image3.png"/><Relationship Id="rId10" Type="http://schemas.openxmlformats.org/officeDocument/2006/relationships/hyperlink" Target="https://wvu.zoom.us/j/5887448299?pwd=YSs5MUg5dEpnL3U0MWJrbUJOd1huZz09" TargetMode="External"/><Relationship Id="rId4" Type="http://schemas.openxmlformats.org/officeDocument/2006/relationships/image" Target="../media/image2.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73"/>
          <p:cNvSpPr txBox="1"/>
          <p:nvPr/>
        </p:nvSpPr>
        <p:spPr>
          <a:xfrm>
            <a:off x="33130" y="-233028"/>
            <a:ext cx="10752778" cy="1181925"/>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ct val="108108"/>
              <a:buFont typeface="Calibri"/>
              <a:buNone/>
            </a:pPr>
            <a:r>
              <a:rPr lang="en-US" sz="2800" b="1" i="0" u="none" strike="noStrike" cap="none" dirty="0">
                <a:solidFill>
                  <a:srgbClr val="385623"/>
                </a:solidFill>
                <a:latin typeface="Arial"/>
                <a:ea typeface="Arial"/>
                <a:cs typeface="Arial"/>
                <a:sym typeface="Arial"/>
              </a:rPr>
              <a:t>US-Costa Rica Collaboration to Quantify the Holistic Benefits of Resource Recovery in Small-Scale Communities</a:t>
            </a:r>
            <a:endParaRPr sz="2800" b="1" i="0" u="none" strike="noStrike" cap="none" dirty="0">
              <a:solidFill>
                <a:srgbClr val="385623"/>
              </a:solidFill>
              <a:latin typeface="Arial"/>
              <a:ea typeface="Arial"/>
              <a:cs typeface="Arial"/>
              <a:sym typeface="Arial"/>
            </a:endParaRPr>
          </a:p>
        </p:txBody>
      </p:sp>
      <p:pic>
        <p:nvPicPr>
          <p:cNvPr id="131" name="Google Shape;131;p73" descr="CSUCHICO-Seal-Color.png"/>
          <p:cNvPicPr preferRelativeResize="0"/>
          <p:nvPr/>
        </p:nvPicPr>
        <p:blipFill rotWithShape="1">
          <a:blip r:embed="rId3">
            <a:alphaModFix/>
          </a:blip>
          <a:srcRect/>
          <a:stretch/>
        </p:blipFill>
        <p:spPr>
          <a:xfrm>
            <a:off x="10939026" y="3700804"/>
            <a:ext cx="1100404" cy="1013993"/>
          </a:xfrm>
          <a:prstGeom prst="rect">
            <a:avLst/>
          </a:prstGeom>
          <a:noFill/>
          <a:ln>
            <a:noFill/>
          </a:ln>
        </p:spPr>
      </p:pic>
      <p:pic>
        <p:nvPicPr>
          <p:cNvPr id="132" name="Google Shape;132;p73" descr="University of South Florida - Wikipedia"/>
          <p:cNvPicPr preferRelativeResize="0"/>
          <p:nvPr/>
        </p:nvPicPr>
        <p:blipFill rotWithShape="1">
          <a:blip r:embed="rId4">
            <a:alphaModFix/>
          </a:blip>
          <a:srcRect/>
          <a:stretch/>
        </p:blipFill>
        <p:spPr>
          <a:xfrm>
            <a:off x="10970036" y="2495386"/>
            <a:ext cx="1104915" cy="1006332"/>
          </a:xfrm>
          <a:prstGeom prst="rect">
            <a:avLst/>
          </a:prstGeom>
          <a:noFill/>
          <a:ln>
            <a:noFill/>
          </a:ln>
        </p:spPr>
      </p:pic>
      <p:pic>
        <p:nvPicPr>
          <p:cNvPr id="133" name="Google Shape;133;p73" descr="West Virginia Mountaineers 12&quot; Landscape Circle Sign"/>
          <p:cNvPicPr preferRelativeResize="0"/>
          <p:nvPr/>
        </p:nvPicPr>
        <p:blipFill rotWithShape="1">
          <a:blip r:embed="rId5">
            <a:alphaModFix/>
          </a:blip>
          <a:srcRect/>
          <a:stretch/>
        </p:blipFill>
        <p:spPr>
          <a:xfrm>
            <a:off x="10967638" y="1227194"/>
            <a:ext cx="1043181" cy="1025254"/>
          </a:xfrm>
          <a:prstGeom prst="rect">
            <a:avLst/>
          </a:prstGeom>
          <a:noFill/>
          <a:ln>
            <a:noFill/>
          </a:ln>
        </p:spPr>
      </p:pic>
      <p:pic>
        <p:nvPicPr>
          <p:cNvPr id="134" name="Google Shape;134;p73" descr="home - Monteverde Institute"/>
          <p:cNvPicPr preferRelativeResize="0"/>
          <p:nvPr/>
        </p:nvPicPr>
        <p:blipFill rotWithShape="1">
          <a:blip r:embed="rId6">
            <a:alphaModFix/>
          </a:blip>
          <a:srcRect/>
          <a:stretch/>
        </p:blipFill>
        <p:spPr>
          <a:xfrm>
            <a:off x="10898355" y="4782527"/>
            <a:ext cx="1295284" cy="1056829"/>
          </a:xfrm>
          <a:prstGeom prst="rect">
            <a:avLst/>
          </a:prstGeom>
          <a:noFill/>
          <a:ln>
            <a:noFill/>
          </a:ln>
        </p:spPr>
      </p:pic>
      <p:pic>
        <p:nvPicPr>
          <p:cNvPr id="135" name="Google Shape;135;p73"/>
          <p:cNvPicPr preferRelativeResize="0"/>
          <p:nvPr/>
        </p:nvPicPr>
        <p:blipFill rotWithShape="1">
          <a:blip r:embed="rId7">
            <a:alphaModFix/>
          </a:blip>
          <a:srcRect/>
          <a:stretch/>
        </p:blipFill>
        <p:spPr>
          <a:xfrm>
            <a:off x="10898355" y="5975328"/>
            <a:ext cx="1109713" cy="1050183"/>
          </a:xfrm>
          <a:prstGeom prst="rect">
            <a:avLst/>
          </a:prstGeom>
          <a:noFill/>
          <a:ln>
            <a:noFill/>
          </a:ln>
        </p:spPr>
      </p:pic>
      <p:pic>
        <p:nvPicPr>
          <p:cNvPr id="139" name="Google Shape;139;p73"/>
          <p:cNvPicPr preferRelativeResize="0"/>
          <p:nvPr/>
        </p:nvPicPr>
        <p:blipFill rotWithShape="1">
          <a:blip r:embed="rId8">
            <a:alphaModFix/>
          </a:blip>
          <a:srcRect l="26062" r="24686"/>
          <a:stretch/>
        </p:blipFill>
        <p:spPr>
          <a:xfrm>
            <a:off x="10898355" y="-2583"/>
            <a:ext cx="1141075" cy="1249655"/>
          </a:xfrm>
          <a:prstGeom prst="rect">
            <a:avLst/>
          </a:prstGeom>
          <a:noFill/>
          <a:ln>
            <a:noFill/>
          </a:ln>
        </p:spPr>
      </p:pic>
      <p:pic>
        <p:nvPicPr>
          <p:cNvPr id="4" name="Picture 3" descr="A group of people posing for a photo&#10;&#10;AI-generated content may be incorrect.">
            <a:extLst>
              <a:ext uri="{FF2B5EF4-FFF2-40B4-BE49-F238E27FC236}">
                <a16:creationId xmlns:a16="http://schemas.microsoft.com/office/drawing/2014/main" id="{DEBDE174-4B4C-A528-03DE-0D75469813A7}"/>
              </a:ext>
            </a:extLst>
          </p:cNvPr>
          <p:cNvPicPr>
            <a:picLocks noChangeAspect="1"/>
          </p:cNvPicPr>
          <p:nvPr/>
        </p:nvPicPr>
        <p:blipFill>
          <a:blip r:embed="rId9"/>
          <a:stretch>
            <a:fillRect/>
          </a:stretch>
        </p:blipFill>
        <p:spPr>
          <a:xfrm>
            <a:off x="1927896" y="931891"/>
            <a:ext cx="7901476" cy="59261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8"/>
          <p:cNvSpPr txBox="1">
            <a:spLocks noGrp="1"/>
          </p:cNvSpPr>
          <p:nvPr>
            <p:ph type="title"/>
          </p:nvPr>
        </p:nvSpPr>
        <p:spPr>
          <a:xfrm>
            <a:off x="1471069" y="648825"/>
            <a:ext cx="9249863" cy="1020938"/>
          </a:xfrm>
          <a:prstGeom prst="rect">
            <a:avLst/>
          </a:prstGeom>
          <a:noFill/>
          <a:ln>
            <a:noFill/>
          </a:ln>
        </p:spPr>
        <p:txBody>
          <a:bodyPr spcFirstLastPara="1" wrap="square" lIns="102853" tIns="102853" rIns="102853" bIns="102853" anchor="b" anchorCtr="0">
            <a:noAutofit/>
          </a:bodyPr>
          <a:lstStyle/>
          <a:p>
            <a:pPr>
              <a:buSzPts val="990"/>
            </a:pPr>
            <a:r>
              <a:rPr lang="en-US" sz="4297" dirty="0">
                <a:solidFill>
                  <a:srgbClr val="002E8A"/>
                </a:solidFill>
              </a:rPr>
              <a:t>Interdisciplinary Research: </a:t>
            </a:r>
            <a:br>
              <a:rPr lang="en-US" sz="4297" dirty="0">
                <a:solidFill>
                  <a:srgbClr val="002E8A"/>
                </a:solidFill>
              </a:rPr>
            </a:br>
            <a:r>
              <a:rPr lang="en-US" sz="4297" dirty="0">
                <a:solidFill>
                  <a:srgbClr val="002E8A"/>
                </a:solidFill>
              </a:rPr>
              <a:t>Engineering and Anthropology</a:t>
            </a:r>
            <a:endParaRPr sz="4297" dirty="0">
              <a:solidFill>
                <a:srgbClr val="002E8A"/>
              </a:solidFill>
            </a:endParaRPr>
          </a:p>
        </p:txBody>
      </p:sp>
      <p:pic>
        <p:nvPicPr>
          <p:cNvPr id="218" name="Google Shape;218;p78"/>
          <p:cNvPicPr preferRelativeResize="0"/>
          <p:nvPr/>
        </p:nvPicPr>
        <p:blipFill rotWithShape="1">
          <a:blip r:embed="rId3">
            <a:alphaModFix/>
          </a:blip>
          <a:srcRect/>
          <a:stretch/>
        </p:blipFill>
        <p:spPr>
          <a:xfrm>
            <a:off x="1650492" y="4191745"/>
            <a:ext cx="3211068" cy="2325113"/>
          </a:xfrm>
          <a:prstGeom prst="rect">
            <a:avLst/>
          </a:prstGeom>
          <a:noFill/>
          <a:ln>
            <a:noFill/>
          </a:ln>
        </p:spPr>
      </p:pic>
      <p:pic>
        <p:nvPicPr>
          <p:cNvPr id="12293" name="ClipArt Placeholder 3">
            <a:extLst>
              <a:ext uri="{FF2B5EF4-FFF2-40B4-BE49-F238E27FC236}">
                <a16:creationId xmlns:a16="http://schemas.microsoft.com/office/drawing/2014/main" id="{E686DE27-7FA9-A619-BD60-6C0A7F526B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719856" y="1669764"/>
            <a:ext cx="3100150" cy="2325113"/>
          </a:xfrm>
          <a:prstGeom prst="rect">
            <a:avLst/>
          </a:prstGeom>
        </p:spPr>
      </p:pic>
      <p:pic>
        <p:nvPicPr>
          <p:cNvPr id="12294" name="Picture 7">
            <a:extLst>
              <a:ext uri="{FF2B5EF4-FFF2-40B4-BE49-F238E27FC236}">
                <a16:creationId xmlns:a16="http://schemas.microsoft.com/office/drawing/2014/main" id="{09B8EB8C-54F6-5C05-AD4D-86E99F754B0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3108" y="1602784"/>
            <a:ext cx="2697860" cy="202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AA41E12-66E9-1D91-9AC3-0BB4816A08AB}"/>
              </a:ext>
            </a:extLst>
          </p:cNvPr>
          <p:cNvPicPr>
            <a:picLocks noChangeAspect="1"/>
          </p:cNvPicPr>
          <p:nvPr/>
        </p:nvPicPr>
        <p:blipFill>
          <a:blip r:embed="rId6"/>
          <a:stretch>
            <a:fillRect/>
          </a:stretch>
        </p:blipFill>
        <p:spPr>
          <a:xfrm>
            <a:off x="6003148" y="3716380"/>
            <a:ext cx="2180358" cy="3077675"/>
          </a:xfrm>
          <a:prstGeom prst="rect">
            <a:avLst/>
          </a:prstGeom>
        </p:spPr>
      </p:pic>
    </p:spTree>
    <p:extLst>
      <p:ext uri="{BB962C8B-B14F-4D97-AF65-F5344CB8AC3E}">
        <p14:creationId xmlns:p14="http://schemas.microsoft.com/office/powerpoint/2010/main" val="372465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79"/>
          <p:cNvSpPr txBox="1">
            <a:spLocks noGrp="1"/>
          </p:cNvSpPr>
          <p:nvPr>
            <p:ph type="title"/>
          </p:nvPr>
        </p:nvSpPr>
        <p:spPr>
          <a:xfrm>
            <a:off x="387824" y="1035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2F5496"/>
                </a:solidFill>
              </a:rPr>
              <a:t>In Costa Rica…</a:t>
            </a:r>
            <a:endParaRPr>
              <a:solidFill>
                <a:srgbClr val="2F5496"/>
              </a:solidFill>
            </a:endParaRPr>
          </a:p>
        </p:txBody>
      </p:sp>
      <p:sp>
        <p:nvSpPr>
          <p:cNvPr id="225" name="Google Shape;225;p79"/>
          <p:cNvSpPr txBox="1">
            <a:spLocks noGrp="1"/>
          </p:cNvSpPr>
          <p:nvPr>
            <p:ph type="body" idx="1"/>
          </p:nvPr>
        </p:nvSpPr>
        <p:spPr>
          <a:xfrm>
            <a:off x="156277" y="1429103"/>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75.4% of its five million residents use septic tanks</a:t>
            </a:r>
            <a:r>
              <a:rPr lang="en-US" baseline="30000" dirty="0"/>
              <a:t>1</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66% of the septic tank sludge is not treated before disposal</a:t>
            </a:r>
            <a:endParaRPr dirty="0"/>
          </a:p>
          <a:p>
            <a:pPr marL="228600" lvl="0" indent="-228600" algn="l" rtl="0">
              <a:lnSpc>
                <a:spcPct val="90000"/>
              </a:lnSpc>
              <a:spcBef>
                <a:spcPts val="1000"/>
              </a:spcBef>
              <a:spcAft>
                <a:spcPts val="0"/>
              </a:spcAft>
              <a:buClr>
                <a:schemeClr val="dk1"/>
              </a:buClr>
              <a:buSzPts val="2800"/>
              <a:buChar char="•"/>
            </a:pPr>
            <a:r>
              <a:rPr lang="en-US" dirty="0"/>
              <a:t>Many septic systems are not properly treating wastewater</a:t>
            </a:r>
            <a:endParaRPr dirty="0"/>
          </a:p>
          <a:p>
            <a:pPr marL="228600" lvl="0" indent="-228600" algn="l" rtl="0">
              <a:lnSpc>
                <a:spcPct val="90000"/>
              </a:lnSpc>
              <a:spcBef>
                <a:spcPts val="1000"/>
              </a:spcBef>
              <a:spcAft>
                <a:spcPts val="0"/>
              </a:spcAft>
              <a:buClr>
                <a:schemeClr val="dk1"/>
              </a:buClr>
              <a:buSzPts val="2800"/>
              <a:buChar char="•"/>
            </a:pPr>
            <a:r>
              <a:rPr lang="en-US" dirty="0"/>
              <a:t>National goal to have wastewater treatment for</a:t>
            </a:r>
            <a:r>
              <a:rPr lang="en-US" baseline="30000" dirty="0"/>
              <a:t>2</a:t>
            </a:r>
            <a:r>
              <a:rPr lang="en-US" dirty="0"/>
              <a:t>:</a:t>
            </a:r>
            <a:endParaRPr dirty="0"/>
          </a:p>
          <a:p>
            <a:pPr marL="685800" lvl="1" indent="-228600" algn="l" rtl="0">
              <a:lnSpc>
                <a:spcPct val="90000"/>
              </a:lnSpc>
              <a:spcBef>
                <a:spcPts val="500"/>
              </a:spcBef>
              <a:spcAft>
                <a:spcPts val="0"/>
              </a:spcAft>
              <a:buClr>
                <a:schemeClr val="dk1"/>
              </a:buClr>
              <a:buSzPts val="2400"/>
              <a:buChar char="•"/>
            </a:pPr>
            <a:r>
              <a:rPr lang="en-US" dirty="0"/>
              <a:t>100% of urban areas by 2030</a:t>
            </a:r>
            <a:endParaRPr dirty="0"/>
          </a:p>
          <a:p>
            <a:pPr marL="685800" lvl="1" indent="-228600" algn="l" rtl="0">
              <a:lnSpc>
                <a:spcPct val="90000"/>
              </a:lnSpc>
              <a:spcBef>
                <a:spcPts val="500"/>
              </a:spcBef>
              <a:spcAft>
                <a:spcPts val="0"/>
              </a:spcAft>
              <a:buClr>
                <a:schemeClr val="dk1"/>
              </a:buClr>
              <a:buSzPts val="2400"/>
              <a:buChar char="•"/>
            </a:pPr>
            <a:r>
              <a:rPr lang="en-US" dirty="0"/>
              <a:t>100% of rural areas by 2050 </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26" name="Google Shape;226;p79"/>
          <p:cNvSpPr/>
          <p:nvPr/>
        </p:nvSpPr>
        <p:spPr>
          <a:xfrm>
            <a:off x="-131480" y="5955933"/>
            <a:ext cx="7965689" cy="830997"/>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1200"/>
              <a:buFont typeface="Arial"/>
              <a:buNone/>
            </a:pPr>
            <a:r>
              <a:rPr lang="en-US" sz="1200" b="0" i="0" u="none" strike="noStrike" cap="none" baseline="30000">
                <a:solidFill>
                  <a:schemeClr val="dk1"/>
                </a:solidFill>
                <a:latin typeface="Arial"/>
                <a:ea typeface="Arial"/>
                <a:cs typeface="Arial"/>
                <a:sym typeface="Arial"/>
              </a:rPr>
              <a:t>1</a:t>
            </a:r>
            <a:r>
              <a:rPr lang="en-US" sz="1200" b="0" i="0" u="none" strike="noStrike" cap="none">
                <a:solidFill>
                  <a:schemeClr val="dk1"/>
                </a:solidFill>
                <a:latin typeface="Arial"/>
                <a:ea typeface="Arial"/>
                <a:cs typeface="Arial"/>
                <a:sym typeface="Arial"/>
              </a:rPr>
              <a:t>Mora Alvarado, D. y Portuguez B., C. F. (2019). </a:t>
            </a:r>
            <a:r>
              <a:rPr lang="en-US" sz="1200" b="0" i="1" u="none" strike="noStrike" cap="none">
                <a:solidFill>
                  <a:schemeClr val="dk1"/>
                </a:solidFill>
                <a:latin typeface="Arial"/>
                <a:ea typeface="Arial"/>
                <a:cs typeface="Arial"/>
                <a:sym typeface="Arial"/>
              </a:rPr>
              <a:t>Agua para consumo humano por provincias y saneamiento por regiones manejados en forma segura en zonas urbanas y rurales de Costa Rica al 2018</a:t>
            </a:r>
            <a:r>
              <a:rPr lang="en-US" sz="1200" b="0" i="0" u="none" strike="noStrike" cap="none">
                <a:solidFill>
                  <a:schemeClr val="dk1"/>
                </a:solidFill>
                <a:latin typeface="Arial"/>
                <a:ea typeface="Arial"/>
                <a:cs typeface="Arial"/>
                <a:sym typeface="Arial"/>
              </a:rPr>
              <a:t>. San José, Costa Rica. </a:t>
            </a:r>
            <a:endParaRPr sz="1200" b="0" i="0" u="none" strike="noStrike" cap="none">
              <a:solidFill>
                <a:schemeClr val="dk1"/>
              </a:solidFill>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200"/>
              <a:buFont typeface="Arial"/>
              <a:buNone/>
            </a:pPr>
            <a:r>
              <a:rPr lang="en-US" sz="1200" b="0" i="0" u="none" strike="noStrike" cap="none" baseline="30000">
                <a:solidFill>
                  <a:schemeClr val="dk1"/>
                </a:solidFill>
                <a:latin typeface="Arial"/>
                <a:ea typeface="Arial"/>
                <a:cs typeface="Arial"/>
                <a:sym typeface="Arial"/>
              </a:rPr>
              <a:t>2</a:t>
            </a:r>
            <a:r>
              <a:rPr lang="en-US" sz="1200" b="0" i="0" u="none" strike="noStrike" cap="none">
                <a:solidFill>
                  <a:schemeClr val="dk1"/>
                </a:solidFill>
                <a:latin typeface="Arial"/>
                <a:ea typeface="Arial"/>
                <a:cs typeface="Arial"/>
                <a:sym typeface="Arial"/>
              </a:rPr>
              <a:t>Acueductos y Alcantarillados (AyA), Ministerio de Ambiente y Energía (MINAE) y Ministe- rio de Salud (MS). (2016). </a:t>
            </a:r>
            <a:r>
              <a:rPr lang="en-US" sz="1200" b="0" i="1" u="none" strike="noStrike" cap="none">
                <a:solidFill>
                  <a:schemeClr val="dk1"/>
                </a:solidFill>
                <a:latin typeface="Arial"/>
                <a:ea typeface="Arial"/>
                <a:cs typeface="Arial"/>
                <a:sym typeface="Arial"/>
              </a:rPr>
              <a:t>Política Nacional de Saneamiento en Aguas Residuales 2016-2045</a:t>
            </a:r>
            <a:r>
              <a:rPr lang="en-US" sz="1200" b="0" i="0" u="none" strike="noStrike" cap="none">
                <a:solidFill>
                  <a:schemeClr val="dk1"/>
                </a:solidFill>
                <a:latin typeface="Arial"/>
                <a:ea typeface="Arial"/>
                <a:cs typeface="Arial"/>
                <a:sym typeface="Arial"/>
              </a:rPr>
              <a:t>. San José. </a:t>
            </a:r>
            <a:endParaRPr sz="1200" b="0" i="0" u="none" strike="noStrike" cap="none">
              <a:solidFill>
                <a:schemeClr val="dk1"/>
              </a:solidFill>
              <a:latin typeface="Calibri"/>
              <a:ea typeface="Calibri"/>
              <a:cs typeface="Calibri"/>
              <a:sym typeface="Calibri"/>
            </a:endParaRPr>
          </a:p>
        </p:txBody>
      </p:sp>
      <p:pic>
        <p:nvPicPr>
          <p:cNvPr id="227" name="Google Shape;227;p79"/>
          <p:cNvPicPr preferRelativeResize="0"/>
          <p:nvPr/>
        </p:nvPicPr>
        <p:blipFill rotWithShape="1">
          <a:blip r:embed="rId3">
            <a:alphaModFix/>
          </a:blip>
          <a:srcRect/>
          <a:stretch/>
        </p:blipFill>
        <p:spPr>
          <a:xfrm>
            <a:off x="7656163" y="3208149"/>
            <a:ext cx="4535836" cy="345612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80"/>
          <p:cNvPicPr preferRelativeResize="0"/>
          <p:nvPr/>
        </p:nvPicPr>
        <p:blipFill rotWithShape="1">
          <a:blip r:embed="rId3">
            <a:alphaModFix/>
          </a:blip>
          <a:srcRect/>
          <a:stretch/>
        </p:blipFill>
        <p:spPr>
          <a:xfrm>
            <a:off x="2127856" y="29014"/>
            <a:ext cx="8896525" cy="6858000"/>
          </a:xfrm>
          <a:prstGeom prst="rect">
            <a:avLst/>
          </a:prstGeom>
          <a:noFill/>
          <a:ln>
            <a:noFill/>
          </a:ln>
        </p:spPr>
      </p:pic>
      <p:sp>
        <p:nvSpPr>
          <p:cNvPr id="233" name="Google Shape;233;p80"/>
          <p:cNvSpPr txBox="1"/>
          <p:nvPr/>
        </p:nvSpPr>
        <p:spPr>
          <a:xfrm>
            <a:off x="7537115" y="6271501"/>
            <a:ext cx="4368000" cy="61551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verage"/>
                <a:ea typeface="Average"/>
                <a:cs typeface="Average"/>
                <a:sym typeface="Average"/>
              </a:rPr>
              <a:t>Sustainable Futures (2012)</a:t>
            </a:r>
            <a:endParaRPr sz="2400" b="0" i="0" u="none" strike="noStrike" cap="none">
              <a:solidFill>
                <a:schemeClr val="dk1"/>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81"/>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chemeClr val="dk1"/>
              </a:buClr>
              <a:buSzPct val="111111"/>
              <a:buFont typeface="Calibri"/>
              <a:buNone/>
            </a:pPr>
            <a:r>
              <a:rPr lang="en-US">
                <a:solidFill>
                  <a:srgbClr val="2F5496"/>
                </a:solidFill>
              </a:rPr>
              <a:t>Monteverde Region</a:t>
            </a:r>
            <a:endParaRPr>
              <a:solidFill>
                <a:srgbClr val="2F5496"/>
              </a:solidFill>
            </a:endParaRPr>
          </a:p>
        </p:txBody>
      </p:sp>
      <p:sp>
        <p:nvSpPr>
          <p:cNvPr id="239" name="Google Shape;239;p81"/>
          <p:cNvSpPr txBox="1">
            <a:spLocks noGrp="1"/>
          </p:cNvSpPr>
          <p:nvPr>
            <p:ph type="body" idx="1"/>
          </p:nvPr>
        </p:nvSpPr>
        <p:spPr>
          <a:xfrm>
            <a:off x="203565" y="1337260"/>
            <a:ext cx="4815003" cy="5163600"/>
          </a:xfrm>
          <a:prstGeom prst="rect">
            <a:avLst/>
          </a:prstGeom>
          <a:noFill/>
          <a:ln>
            <a:noFill/>
          </a:ln>
        </p:spPr>
        <p:txBody>
          <a:bodyPr spcFirstLastPara="1" wrap="square" lIns="121900" tIns="121900" rIns="121900" bIns="121900" anchor="t" anchorCtr="0">
            <a:normAutofit/>
          </a:bodyPr>
          <a:lstStyle/>
          <a:p>
            <a:pPr marL="186262" lvl="0" indent="0" algn="l" rtl="0">
              <a:lnSpc>
                <a:spcPct val="115000"/>
              </a:lnSpc>
              <a:spcBef>
                <a:spcPts val="0"/>
              </a:spcBef>
              <a:spcAft>
                <a:spcPts val="0"/>
              </a:spcAft>
              <a:buClr>
                <a:schemeClr val="dk1"/>
              </a:buClr>
              <a:buSzPts val="1400"/>
              <a:buNone/>
            </a:pPr>
            <a:r>
              <a:rPr lang="en-US" sz="2000"/>
              <a:t>Characteristics of critical area</a:t>
            </a:r>
            <a:r>
              <a:rPr lang="en-US" sz="2000" baseline="30000"/>
              <a:t>1</a:t>
            </a:r>
            <a:r>
              <a:rPr lang="en-US" sz="2000"/>
              <a:t>:</a:t>
            </a:r>
            <a:endParaRPr sz="2000"/>
          </a:p>
          <a:p>
            <a:pPr marL="609585" lvl="0" indent="-423323" algn="l" rtl="0">
              <a:lnSpc>
                <a:spcPct val="115000"/>
              </a:lnSpc>
              <a:spcBef>
                <a:spcPts val="0"/>
              </a:spcBef>
              <a:spcAft>
                <a:spcPts val="0"/>
              </a:spcAft>
              <a:buClr>
                <a:schemeClr val="dk1"/>
              </a:buClr>
              <a:buSzPts val="1400"/>
              <a:buChar char="●"/>
            </a:pPr>
            <a:r>
              <a:rPr lang="en-US" sz="2000"/>
              <a:t>Urban and semi-rural </a:t>
            </a:r>
            <a:endParaRPr sz="2000"/>
          </a:p>
          <a:p>
            <a:pPr marL="609585" lvl="0" indent="-423323" algn="l" rtl="0">
              <a:lnSpc>
                <a:spcPct val="115000"/>
              </a:lnSpc>
              <a:spcBef>
                <a:spcPts val="0"/>
              </a:spcBef>
              <a:spcAft>
                <a:spcPts val="0"/>
              </a:spcAft>
              <a:buClr>
                <a:schemeClr val="dk1"/>
              </a:buClr>
              <a:buSzPts val="1400"/>
              <a:buChar char="●"/>
            </a:pPr>
            <a:r>
              <a:rPr lang="en-US" sz="2000"/>
              <a:t>Tourist destination</a:t>
            </a:r>
            <a:endParaRPr sz="2000"/>
          </a:p>
          <a:p>
            <a:pPr marL="609585" lvl="0" indent="-423323" algn="l" rtl="0">
              <a:lnSpc>
                <a:spcPct val="115000"/>
              </a:lnSpc>
              <a:spcBef>
                <a:spcPts val="0"/>
              </a:spcBef>
              <a:spcAft>
                <a:spcPts val="0"/>
              </a:spcAft>
              <a:buClr>
                <a:schemeClr val="dk1"/>
              </a:buClr>
              <a:buSzPts val="1400"/>
              <a:buChar char="●"/>
            </a:pPr>
            <a:r>
              <a:rPr lang="en-US" sz="2000"/>
              <a:t>~6,500 residents</a:t>
            </a:r>
            <a:endParaRPr sz="2000"/>
          </a:p>
          <a:p>
            <a:pPr marL="609585" lvl="0" indent="-423323" algn="l" rtl="0">
              <a:lnSpc>
                <a:spcPct val="115000"/>
              </a:lnSpc>
              <a:spcBef>
                <a:spcPts val="0"/>
              </a:spcBef>
              <a:spcAft>
                <a:spcPts val="0"/>
              </a:spcAft>
              <a:buClr>
                <a:schemeClr val="dk1"/>
              </a:buClr>
              <a:buSzPts val="1400"/>
              <a:buChar char="●"/>
            </a:pPr>
            <a:r>
              <a:rPr lang="en-US" sz="2000"/>
              <a:t>~250,000 visitors/year</a:t>
            </a:r>
            <a:endParaRPr sz="2000"/>
          </a:p>
          <a:p>
            <a:pPr marL="609585" lvl="0" indent="-423323" algn="l" rtl="0">
              <a:lnSpc>
                <a:spcPct val="115000"/>
              </a:lnSpc>
              <a:spcBef>
                <a:spcPts val="0"/>
              </a:spcBef>
              <a:spcAft>
                <a:spcPts val="0"/>
              </a:spcAft>
              <a:buClr>
                <a:schemeClr val="dk1"/>
              </a:buClr>
              <a:buSzPts val="1400"/>
              <a:buChar char="●"/>
            </a:pPr>
            <a:r>
              <a:rPr lang="en-US" sz="2000"/>
              <a:t>Average wastewater flow: 1,184 m</a:t>
            </a:r>
            <a:r>
              <a:rPr lang="en-US" sz="2000" baseline="30000"/>
              <a:t>3</a:t>
            </a:r>
            <a:r>
              <a:rPr lang="en-US" sz="2000"/>
              <a:t>/day</a:t>
            </a:r>
            <a:endParaRPr/>
          </a:p>
          <a:p>
            <a:pPr marL="186262" lvl="0" indent="0" algn="l" rtl="0">
              <a:lnSpc>
                <a:spcPct val="115000"/>
              </a:lnSpc>
              <a:spcBef>
                <a:spcPts val="0"/>
              </a:spcBef>
              <a:spcAft>
                <a:spcPts val="0"/>
              </a:spcAft>
              <a:buClr>
                <a:schemeClr val="dk1"/>
              </a:buClr>
              <a:buSzPts val="1400"/>
              <a:buNone/>
            </a:pPr>
            <a:endParaRPr sz="2000"/>
          </a:p>
          <a:p>
            <a:pPr marL="186262" lvl="0" indent="0" algn="l" rtl="0">
              <a:lnSpc>
                <a:spcPct val="115000"/>
              </a:lnSpc>
              <a:spcBef>
                <a:spcPts val="0"/>
              </a:spcBef>
              <a:spcAft>
                <a:spcPts val="0"/>
              </a:spcAft>
              <a:buClr>
                <a:schemeClr val="dk1"/>
              </a:buClr>
              <a:buSzPts val="1400"/>
              <a:buNone/>
            </a:pPr>
            <a:r>
              <a:rPr lang="en-US" sz="2000"/>
              <a:t>Problems identified:</a:t>
            </a:r>
            <a:endParaRPr sz="2000"/>
          </a:p>
          <a:p>
            <a:pPr marL="609585" lvl="0" indent="-423323" algn="l" rtl="0">
              <a:lnSpc>
                <a:spcPct val="115000"/>
              </a:lnSpc>
              <a:spcBef>
                <a:spcPts val="0"/>
              </a:spcBef>
              <a:spcAft>
                <a:spcPts val="0"/>
              </a:spcAft>
              <a:buClr>
                <a:schemeClr val="dk1"/>
              </a:buClr>
              <a:buSzPts val="1400"/>
              <a:buChar char="●"/>
            </a:pPr>
            <a:r>
              <a:rPr lang="en-US" sz="2000"/>
              <a:t>Challenges with septic systems</a:t>
            </a:r>
            <a:endParaRPr/>
          </a:p>
          <a:p>
            <a:pPr marL="609585" lvl="0" indent="-423323" algn="l" rtl="0">
              <a:lnSpc>
                <a:spcPct val="115000"/>
              </a:lnSpc>
              <a:spcBef>
                <a:spcPts val="0"/>
              </a:spcBef>
              <a:spcAft>
                <a:spcPts val="0"/>
              </a:spcAft>
              <a:buClr>
                <a:schemeClr val="dk1"/>
              </a:buClr>
              <a:buSzPts val="1400"/>
              <a:buChar char="●"/>
            </a:pPr>
            <a:r>
              <a:rPr lang="en-US" sz="2000"/>
              <a:t>Limited greywater treatment</a:t>
            </a:r>
            <a:endParaRPr sz="2000"/>
          </a:p>
          <a:p>
            <a:pPr marL="609585" lvl="0" indent="-423323" algn="l" rtl="0">
              <a:lnSpc>
                <a:spcPct val="115000"/>
              </a:lnSpc>
              <a:spcBef>
                <a:spcPts val="0"/>
              </a:spcBef>
              <a:spcAft>
                <a:spcPts val="0"/>
              </a:spcAft>
              <a:buClr>
                <a:schemeClr val="dk1"/>
              </a:buClr>
              <a:buSzPts val="1400"/>
              <a:buChar char="●"/>
            </a:pPr>
            <a:r>
              <a:rPr lang="en-US" sz="2000"/>
              <a:t>Aesthetic concerns </a:t>
            </a:r>
            <a:endParaRPr/>
          </a:p>
          <a:p>
            <a:pPr marL="609585" lvl="0" indent="-423323" algn="l" rtl="0">
              <a:lnSpc>
                <a:spcPct val="115000"/>
              </a:lnSpc>
              <a:spcBef>
                <a:spcPts val="0"/>
              </a:spcBef>
              <a:spcAft>
                <a:spcPts val="0"/>
              </a:spcAft>
              <a:buClr>
                <a:schemeClr val="dk1"/>
              </a:buClr>
              <a:buSzPts val="1400"/>
              <a:buChar char="●"/>
            </a:pPr>
            <a:r>
              <a:rPr lang="en-US" sz="2000"/>
              <a:t>Public health risks</a:t>
            </a:r>
            <a:endParaRPr sz="2000"/>
          </a:p>
          <a:p>
            <a:pPr marL="0" lvl="1" indent="0" algn="l" rtl="0">
              <a:lnSpc>
                <a:spcPct val="115000"/>
              </a:lnSpc>
              <a:spcBef>
                <a:spcPts val="0"/>
              </a:spcBef>
              <a:spcAft>
                <a:spcPts val="0"/>
              </a:spcAft>
              <a:buClr>
                <a:schemeClr val="dk1"/>
              </a:buClr>
              <a:buSzPts val="1200"/>
              <a:buNone/>
            </a:pPr>
            <a:endParaRPr sz="2000"/>
          </a:p>
        </p:txBody>
      </p:sp>
      <p:pic>
        <p:nvPicPr>
          <p:cNvPr id="240" name="Google Shape;240;p81"/>
          <p:cNvPicPr preferRelativeResize="0"/>
          <p:nvPr/>
        </p:nvPicPr>
        <p:blipFill rotWithShape="1">
          <a:blip r:embed="rId3">
            <a:alphaModFix/>
          </a:blip>
          <a:srcRect/>
          <a:stretch/>
        </p:blipFill>
        <p:spPr>
          <a:xfrm>
            <a:off x="4815840" y="812800"/>
            <a:ext cx="7289416" cy="5173925"/>
          </a:xfrm>
          <a:prstGeom prst="rect">
            <a:avLst/>
          </a:prstGeom>
          <a:noFill/>
          <a:ln>
            <a:noFill/>
          </a:ln>
        </p:spPr>
      </p:pic>
      <p:sp>
        <p:nvSpPr>
          <p:cNvPr id="241" name="Google Shape;241;p81"/>
          <p:cNvSpPr/>
          <p:nvPr/>
        </p:nvSpPr>
        <p:spPr>
          <a:xfrm>
            <a:off x="-137021" y="6192981"/>
            <a:ext cx="6421557" cy="615553"/>
          </a:xfrm>
          <a:prstGeom prst="rect">
            <a:avLst/>
          </a:prstGeom>
          <a:noFill/>
          <a:ln>
            <a:noFill/>
          </a:ln>
        </p:spPr>
        <p:txBody>
          <a:bodyPr spcFirstLastPara="1" wrap="square" lIns="121900" tIns="60925" rIns="121900" bIns="60925" anchor="t" anchorCtr="0">
            <a:noAutofit/>
          </a:bodyPr>
          <a:lstStyle/>
          <a:p>
            <a:pPr marL="152396" marR="0" lvl="0" indent="0" algn="l" rtl="0">
              <a:lnSpc>
                <a:spcPct val="100000"/>
              </a:lnSpc>
              <a:spcBef>
                <a:spcPts val="0"/>
              </a:spcBef>
              <a:spcAft>
                <a:spcPts val="0"/>
              </a:spcAft>
              <a:buClr>
                <a:srgbClr val="000000"/>
              </a:buClr>
              <a:buSzPts val="800"/>
              <a:buFont typeface="Arial"/>
              <a:buNone/>
            </a:pPr>
            <a:r>
              <a:rPr lang="en-US" sz="800" b="0" i="0" u="none" strike="noStrike" cap="none" baseline="30000">
                <a:solidFill>
                  <a:schemeClr val="dk1"/>
                </a:solidFill>
                <a:latin typeface="Arial"/>
                <a:ea typeface="Arial"/>
                <a:cs typeface="Arial"/>
                <a:sym typeface="Arial"/>
              </a:rPr>
              <a:t>1</a:t>
            </a:r>
            <a:r>
              <a:rPr lang="en-US" sz="800" b="0" i="0" u="none" strike="noStrike" cap="none">
                <a:solidFill>
                  <a:schemeClr val="dk1"/>
                </a:solidFill>
                <a:latin typeface="Arial"/>
                <a:ea typeface="Arial"/>
                <a:cs typeface="Arial"/>
                <a:sym typeface="Arial"/>
              </a:rPr>
              <a:t>Sanchez Vega, C. y Vindas Ruiz, R. (2022). </a:t>
            </a:r>
            <a:r>
              <a:rPr lang="en-US" sz="800" b="0" i="1" u="none" strike="noStrike" cap="none">
                <a:solidFill>
                  <a:schemeClr val="dk1"/>
                </a:solidFill>
                <a:latin typeface="Arial"/>
                <a:ea typeface="Arial"/>
                <a:cs typeface="Arial"/>
                <a:sym typeface="Arial"/>
              </a:rPr>
              <a:t>Analisis socioeconomico y propuesta para la implementacion del Sistema de tratamiento de las aguas residuals de la ASADA de Santa Elena de Monteverde</a:t>
            </a:r>
            <a:r>
              <a:rPr lang="en-US" sz="800" b="0" i="0" u="none" strike="noStrike" cap="none">
                <a:solidFill>
                  <a:schemeClr val="dk1"/>
                </a:solidFill>
                <a:latin typeface="Arial"/>
                <a:ea typeface="Arial"/>
                <a:cs typeface="Arial"/>
                <a:sym typeface="Arial"/>
              </a:rPr>
              <a:t>. Unversidad Tecnica Nacional, Alajuela, Costa Rica. </a:t>
            </a:r>
            <a:endParaRPr sz="2400" b="0" i="0" u="none" strike="noStrike" cap="none">
              <a:solidFill>
                <a:schemeClr val="dk1"/>
              </a:solidFill>
              <a:latin typeface="Calibri"/>
              <a:ea typeface="Calibri"/>
              <a:cs typeface="Calibri"/>
              <a:sym typeface="Calibri"/>
            </a:endParaRPr>
          </a:p>
          <a:p>
            <a:pPr marL="152396" marR="0" lvl="0" indent="0" algn="l" rtl="0">
              <a:lnSpc>
                <a:spcPct val="100000"/>
              </a:lnSpc>
              <a:spcBef>
                <a:spcPts val="0"/>
              </a:spcBef>
              <a:spcAft>
                <a:spcPts val="0"/>
              </a:spcAft>
              <a:buClr>
                <a:srgbClr val="000000"/>
              </a:buClr>
              <a:buSzPts val="800"/>
              <a:buFont typeface="Arial"/>
              <a:buNone/>
            </a:pPr>
            <a:r>
              <a:rPr lang="en-US" sz="800" b="0" i="0" u="none" strike="noStrike" cap="none" baseline="30000">
                <a:solidFill>
                  <a:schemeClr val="dk1"/>
                </a:solidFill>
                <a:latin typeface="Arial"/>
                <a:ea typeface="Arial"/>
                <a:cs typeface="Arial"/>
                <a:sym typeface="Arial"/>
              </a:rPr>
              <a:t>2</a:t>
            </a:r>
            <a:r>
              <a:rPr lang="en-US" sz="800" b="0" i="0" u="none" strike="noStrike" cap="none">
                <a:solidFill>
                  <a:schemeClr val="dk1"/>
                </a:solidFill>
                <a:latin typeface="Arial"/>
                <a:ea typeface="Arial"/>
                <a:cs typeface="Arial"/>
                <a:sym typeface="Arial"/>
              </a:rPr>
              <a:t>CEHIREH (2017). Enfoques Estrategicos del Plan Municipal para la Gestion Integral de Aguas Residuales en el Districto Municipal de Monteverde. Comision especial para la gestion integral de recursos hidricos de Monteverde. Monteverde, Costa Rica  </a:t>
            </a:r>
            <a:endParaRPr sz="2400" b="0" i="0" u="none" strike="noStrike" cap="none">
              <a:solidFill>
                <a:schemeClr val="dk1"/>
              </a:solidFill>
              <a:latin typeface="Calibri"/>
              <a:ea typeface="Calibri"/>
              <a:cs typeface="Calibri"/>
              <a:sym typeface="Calibri"/>
            </a:endParaRPr>
          </a:p>
        </p:txBody>
      </p:sp>
      <p:sp>
        <p:nvSpPr>
          <p:cNvPr id="242" name="Google Shape;242;p81"/>
          <p:cNvSpPr txBox="1"/>
          <p:nvPr/>
        </p:nvSpPr>
        <p:spPr>
          <a:xfrm>
            <a:off x="7185535" y="5966339"/>
            <a:ext cx="5771665" cy="369277"/>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Study area in Monteverde</a:t>
            </a:r>
            <a:endParaRPr sz="2400" b="0" i="1"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4E9F93-B69B-8B89-986E-C76CCC97E9C8}"/>
              </a:ext>
            </a:extLst>
          </p:cNvPr>
          <p:cNvSpPr txBox="1"/>
          <p:nvPr/>
        </p:nvSpPr>
        <p:spPr>
          <a:xfrm>
            <a:off x="1622298" y="299642"/>
            <a:ext cx="9434322" cy="1414875"/>
          </a:xfrm>
          <a:prstGeom prst="rect">
            <a:avLst/>
          </a:prstGeom>
          <a:noFill/>
        </p:spPr>
        <p:txBody>
          <a:bodyPr wrap="square">
            <a:spAutoFit/>
          </a:bodyPr>
          <a:lstStyle/>
          <a:p>
            <a:pPr lvl="0"/>
            <a:r>
              <a:rPr lang="en-US" sz="4297" dirty="0">
                <a:solidFill>
                  <a:srgbClr val="002E8A"/>
                </a:solidFill>
                <a:latin typeface="Calibri"/>
                <a:ea typeface="Calibri"/>
                <a:cs typeface="Calibri"/>
                <a:sym typeface="Calibri"/>
              </a:rPr>
              <a:t>Y1 </a:t>
            </a:r>
            <a:r>
              <a:rPr lang="en-US" sz="4297" dirty="0">
                <a:solidFill>
                  <a:srgbClr val="002E8A"/>
                </a:solidFill>
                <a:ea typeface="Calibri"/>
                <a:cs typeface="Calibri"/>
                <a:sym typeface="Calibri"/>
              </a:rPr>
              <a:t>(2024)</a:t>
            </a:r>
            <a:r>
              <a:rPr lang="en-US" sz="4297" dirty="0">
                <a:solidFill>
                  <a:srgbClr val="002E8A"/>
                </a:solidFill>
                <a:latin typeface="Calibri"/>
                <a:ea typeface="Calibri"/>
                <a:cs typeface="Calibri"/>
                <a:sym typeface="Calibri"/>
              </a:rPr>
              <a:t>: “Black Water” </a:t>
            </a:r>
          </a:p>
          <a:p>
            <a:pPr lvl="0"/>
            <a:r>
              <a:rPr lang="en-US" sz="4297" dirty="0">
                <a:solidFill>
                  <a:srgbClr val="002E8A"/>
                </a:solidFill>
                <a:latin typeface="Calibri"/>
                <a:ea typeface="Calibri"/>
                <a:cs typeface="Calibri"/>
                <a:sym typeface="Calibri"/>
              </a:rPr>
              <a:t>Septic tanks and Composting toilets </a:t>
            </a:r>
          </a:p>
        </p:txBody>
      </p:sp>
      <p:pic>
        <p:nvPicPr>
          <p:cNvPr id="6" name="Picture 5">
            <a:extLst>
              <a:ext uri="{FF2B5EF4-FFF2-40B4-BE49-F238E27FC236}">
                <a16:creationId xmlns:a16="http://schemas.microsoft.com/office/drawing/2014/main" id="{0743B298-92D1-E086-1D90-54083AF30912}"/>
              </a:ext>
            </a:extLst>
          </p:cNvPr>
          <p:cNvPicPr>
            <a:picLocks noChangeAspect="1"/>
          </p:cNvPicPr>
          <p:nvPr/>
        </p:nvPicPr>
        <p:blipFill>
          <a:blip r:embed="rId2"/>
          <a:stretch>
            <a:fillRect/>
          </a:stretch>
        </p:blipFill>
        <p:spPr>
          <a:xfrm>
            <a:off x="4533014" y="1714517"/>
            <a:ext cx="3478655" cy="4701677"/>
          </a:xfrm>
          <a:prstGeom prst="rect">
            <a:avLst/>
          </a:prstGeom>
        </p:spPr>
      </p:pic>
    </p:spTree>
    <p:extLst>
      <p:ext uri="{BB962C8B-B14F-4D97-AF65-F5344CB8AC3E}">
        <p14:creationId xmlns:p14="http://schemas.microsoft.com/office/powerpoint/2010/main" val="2743223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82"/>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chemeClr val="dk1"/>
              </a:buClr>
              <a:buSzPct val="75757"/>
              <a:buFont typeface="Calibri"/>
              <a:buNone/>
            </a:pPr>
            <a:endParaRPr/>
          </a:p>
        </p:txBody>
      </p:sp>
      <p:sp>
        <p:nvSpPr>
          <p:cNvPr id="248" name="Google Shape;248;p82"/>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Clr>
                <a:schemeClr val="dk1"/>
              </a:buClr>
              <a:buSzPts val="1800"/>
              <a:buNone/>
            </a:pPr>
            <a:endParaRPr/>
          </a:p>
        </p:txBody>
      </p:sp>
      <p:pic>
        <p:nvPicPr>
          <p:cNvPr id="249" name="Google Shape;249;p82"/>
          <p:cNvPicPr preferRelativeResize="0"/>
          <p:nvPr/>
        </p:nvPicPr>
        <p:blipFill rotWithShape="1">
          <a:blip r:embed="rId3">
            <a:alphaModFix/>
          </a:blip>
          <a:srcRect/>
          <a:stretch/>
        </p:blipFill>
        <p:spPr>
          <a:xfrm>
            <a:off x="1474237" y="1"/>
            <a:ext cx="9118020" cy="6857999"/>
          </a:xfrm>
          <a:prstGeom prst="rect">
            <a:avLst/>
          </a:prstGeom>
          <a:noFill/>
          <a:ln>
            <a:noFill/>
          </a:ln>
        </p:spPr>
      </p:pic>
      <p:sp>
        <p:nvSpPr>
          <p:cNvPr id="250" name="Google Shape;250;p82"/>
          <p:cNvSpPr txBox="1"/>
          <p:nvPr/>
        </p:nvSpPr>
        <p:spPr>
          <a:xfrm>
            <a:off x="7816400" y="6373101"/>
            <a:ext cx="4368000" cy="61551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verage"/>
                <a:ea typeface="Average"/>
                <a:cs typeface="Average"/>
                <a:sym typeface="Average"/>
              </a:rPr>
              <a:t>Sustainable Futures (2012)</a:t>
            </a:r>
            <a:endParaRPr sz="2400" b="0" i="0" u="none" strike="noStrike" cap="none">
              <a:solidFill>
                <a:schemeClr val="dk1"/>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83"/>
          <p:cNvSpPr txBox="1">
            <a:spLocks noGrp="1"/>
          </p:cNvSpPr>
          <p:nvPr>
            <p:ph type="title"/>
          </p:nvPr>
        </p:nvSpPr>
        <p:spPr>
          <a:xfrm>
            <a:off x="72425" y="2112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2F5496"/>
                </a:solidFill>
              </a:rPr>
              <a:t>Composting Toilets</a:t>
            </a:r>
            <a:endParaRPr>
              <a:solidFill>
                <a:srgbClr val="2F5496"/>
              </a:solidFill>
            </a:endParaRPr>
          </a:p>
        </p:txBody>
      </p:sp>
      <p:sp>
        <p:nvSpPr>
          <p:cNvPr id="257" name="Google Shape;257;p83"/>
          <p:cNvSpPr txBox="1">
            <a:spLocks noGrp="1"/>
          </p:cNvSpPr>
          <p:nvPr>
            <p:ph type="body" idx="1"/>
          </p:nvPr>
        </p:nvSpPr>
        <p:spPr>
          <a:xfrm>
            <a:off x="291105" y="1261613"/>
            <a:ext cx="525087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Conserve water </a:t>
            </a:r>
            <a:endParaRPr/>
          </a:p>
          <a:p>
            <a:pPr marL="228600" lvl="0" indent="-228600" algn="l" rtl="0">
              <a:lnSpc>
                <a:spcPct val="90000"/>
              </a:lnSpc>
              <a:spcBef>
                <a:spcPts val="1000"/>
              </a:spcBef>
              <a:spcAft>
                <a:spcPts val="0"/>
              </a:spcAft>
              <a:buClr>
                <a:schemeClr val="dk1"/>
              </a:buClr>
              <a:buSzPts val="2800"/>
              <a:buChar char="•"/>
            </a:pPr>
            <a:r>
              <a:rPr lang="en-US"/>
              <a:t>Reduce carbon footprint</a:t>
            </a:r>
            <a:endParaRPr/>
          </a:p>
          <a:p>
            <a:pPr marL="228600" lvl="0" indent="-228600" algn="l" rtl="0">
              <a:lnSpc>
                <a:spcPct val="90000"/>
              </a:lnSpc>
              <a:spcBef>
                <a:spcPts val="1000"/>
              </a:spcBef>
              <a:spcAft>
                <a:spcPts val="0"/>
              </a:spcAft>
              <a:buClr>
                <a:schemeClr val="dk1"/>
              </a:buClr>
              <a:buSzPts val="2800"/>
              <a:buChar char="•"/>
            </a:pPr>
            <a:r>
              <a:rPr lang="en-US"/>
              <a:t>Recycle nutrients</a:t>
            </a:r>
            <a:endParaRPr/>
          </a:p>
          <a:p>
            <a:pPr marL="228600" lvl="0" indent="-228600" algn="l" rtl="0">
              <a:lnSpc>
                <a:spcPct val="90000"/>
              </a:lnSpc>
              <a:spcBef>
                <a:spcPts val="1000"/>
              </a:spcBef>
              <a:spcAft>
                <a:spcPts val="0"/>
              </a:spcAft>
              <a:buClr>
                <a:schemeClr val="dk1"/>
              </a:buClr>
              <a:buSzPts val="2800"/>
              <a:buChar char="•"/>
            </a:pPr>
            <a:r>
              <a:rPr lang="en-US"/>
              <a:t>Public perception issues</a:t>
            </a:r>
            <a:endParaRPr/>
          </a:p>
        </p:txBody>
      </p:sp>
      <p:pic>
        <p:nvPicPr>
          <p:cNvPr id="258" name="Google Shape;258;p83" descr="A picture containing indoor, floor, wooden, wood&#10;&#10;Description automatically generated"/>
          <p:cNvPicPr preferRelativeResize="0"/>
          <p:nvPr/>
        </p:nvPicPr>
        <p:blipFill rotWithShape="1">
          <a:blip r:embed="rId3">
            <a:alphaModFix/>
          </a:blip>
          <a:srcRect/>
          <a:stretch/>
        </p:blipFill>
        <p:spPr>
          <a:xfrm>
            <a:off x="5678028" y="0"/>
            <a:ext cx="3232380" cy="4218709"/>
          </a:xfrm>
          <a:prstGeom prst="rect">
            <a:avLst/>
          </a:prstGeom>
          <a:noFill/>
          <a:ln>
            <a:noFill/>
          </a:ln>
        </p:spPr>
      </p:pic>
      <p:pic>
        <p:nvPicPr>
          <p:cNvPr id="259" name="Google Shape;259;p83"/>
          <p:cNvPicPr preferRelativeResize="0"/>
          <p:nvPr/>
        </p:nvPicPr>
        <p:blipFill rotWithShape="1">
          <a:blip r:embed="rId4">
            <a:alphaModFix/>
          </a:blip>
          <a:srcRect/>
          <a:stretch/>
        </p:blipFill>
        <p:spPr>
          <a:xfrm>
            <a:off x="8920799" y="0"/>
            <a:ext cx="3204071" cy="4218709"/>
          </a:xfrm>
          <a:prstGeom prst="rect">
            <a:avLst/>
          </a:prstGeom>
          <a:noFill/>
          <a:ln>
            <a:noFill/>
          </a:ln>
        </p:spPr>
      </p:pic>
      <p:pic>
        <p:nvPicPr>
          <p:cNvPr id="260" name="Google Shape;260;p83" descr="A picture containing grass, building, cage, chicken coop&#10;&#10;Description automatically generated"/>
          <p:cNvPicPr preferRelativeResize="0"/>
          <p:nvPr/>
        </p:nvPicPr>
        <p:blipFill rotWithShape="1">
          <a:blip r:embed="rId5">
            <a:alphaModFix/>
          </a:blip>
          <a:srcRect r="16486"/>
          <a:stretch/>
        </p:blipFill>
        <p:spPr>
          <a:xfrm>
            <a:off x="8997903" y="3992366"/>
            <a:ext cx="3180244" cy="2856016"/>
          </a:xfrm>
          <a:prstGeom prst="rect">
            <a:avLst/>
          </a:prstGeom>
          <a:noFill/>
          <a:ln>
            <a:noFill/>
          </a:ln>
        </p:spPr>
      </p:pic>
      <p:pic>
        <p:nvPicPr>
          <p:cNvPr id="261" name="Google Shape;261;p83" descr="A picture containing blue, chocolate, plant, plastic&#10;&#10;Description automatically generated"/>
          <p:cNvPicPr preferRelativeResize="0"/>
          <p:nvPr/>
        </p:nvPicPr>
        <p:blipFill rotWithShape="1">
          <a:blip r:embed="rId6">
            <a:alphaModFix/>
          </a:blip>
          <a:srcRect/>
          <a:stretch/>
        </p:blipFill>
        <p:spPr>
          <a:xfrm>
            <a:off x="7438581" y="3976359"/>
            <a:ext cx="2141215" cy="2851241"/>
          </a:xfrm>
          <a:prstGeom prst="rect">
            <a:avLst/>
          </a:prstGeom>
          <a:noFill/>
          <a:ln>
            <a:noFill/>
          </a:ln>
        </p:spPr>
      </p:pic>
      <p:pic>
        <p:nvPicPr>
          <p:cNvPr id="262" name="Google Shape;262;p83"/>
          <p:cNvPicPr preferRelativeResize="0"/>
          <p:nvPr/>
        </p:nvPicPr>
        <p:blipFill rotWithShape="1">
          <a:blip r:embed="rId7">
            <a:alphaModFix/>
          </a:blip>
          <a:srcRect l="175" t="9816" r="1171" b="3491"/>
          <a:stretch/>
        </p:blipFill>
        <p:spPr>
          <a:xfrm>
            <a:off x="5091546" y="3997141"/>
            <a:ext cx="2345054" cy="2881641"/>
          </a:xfrm>
          <a:prstGeom prst="rect">
            <a:avLst/>
          </a:prstGeom>
          <a:noFill/>
          <a:ln>
            <a:noFill/>
          </a:ln>
        </p:spPr>
      </p:pic>
      <p:pic>
        <p:nvPicPr>
          <p:cNvPr id="263" name="Google Shape;263;p83"/>
          <p:cNvPicPr preferRelativeResize="0"/>
          <p:nvPr/>
        </p:nvPicPr>
        <p:blipFill rotWithShape="1">
          <a:blip r:embed="rId8">
            <a:alphaModFix/>
          </a:blip>
          <a:srcRect l="7040" t="980" r="9831"/>
          <a:stretch/>
        </p:blipFill>
        <p:spPr>
          <a:xfrm>
            <a:off x="1475510" y="3992366"/>
            <a:ext cx="3614056" cy="28864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85"/>
          <p:cNvSpPr txBox="1">
            <a:spLocks noGrp="1"/>
          </p:cNvSpPr>
          <p:nvPr>
            <p:ph type="title"/>
          </p:nvPr>
        </p:nvSpPr>
        <p:spPr>
          <a:xfrm>
            <a:off x="580000" y="718475"/>
            <a:ext cx="9778500" cy="8964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dk1"/>
              </a:buClr>
              <a:buSzPts val="4400"/>
              <a:buFont typeface="Franklin Gothic"/>
              <a:buNone/>
            </a:pPr>
            <a:r>
              <a:rPr lang="en-US">
                <a:solidFill>
                  <a:srgbClr val="666666"/>
                </a:solidFill>
                <a:latin typeface="Calibri"/>
                <a:ea typeface="Calibri"/>
                <a:cs typeface="Calibri"/>
                <a:sym typeface="Calibri"/>
              </a:rPr>
              <a:t>Methods and Data Collection</a:t>
            </a:r>
            <a:endParaRPr>
              <a:solidFill>
                <a:srgbClr val="666666"/>
              </a:solidFill>
              <a:latin typeface="Calibri"/>
              <a:ea typeface="Calibri"/>
              <a:cs typeface="Calibri"/>
              <a:sym typeface="Calibri"/>
            </a:endParaRPr>
          </a:p>
        </p:txBody>
      </p:sp>
      <p:pic>
        <p:nvPicPr>
          <p:cNvPr id="284" name="Google Shape;284;p85"/>
          <p:cNvPicPr preferRelativeResize="0"/>
          <p:nvPr/>
        </p:nvPicPr>
        <p:blipFill rotWithShape="1">
          <a:blip r:embed="rId3">
            <a:alphaModFix/>
          </a:blip>
          <a:srcRect/>
          <a:stretch/>
        </p:blipFill>
        <p:spPr>
          <a:xfrm>
            <a:off x="320725" y="2506050"/>
            <a:ext cx="1842202" cy="1845900"/>
          </a:xfrm>
          <a:prstGeom prst="rect">
            <a:avLst/>
          </a:prstGeom>
          <a:noFill/>
          <a:ln>
            <a:noFill/>
          </a:ln>
        </p:spPr>
      </p:pic>
      <p:pic>
        <p:nvPicPr>
          <p:cNvPr id="285" name="Google Shape;285;p85"/>
          <p:cNvPicPr preferRelativeResize="0"/>
          <p:nvPr/>
        </p:nvPicPr>
        <p:blipFill rotWithShape="1">
          <a:blip r:embed="rId4">
            <a:alphaModFix/>
          </a:blip>
          <a:srcRect/>
          <a:stretch/>
        </p:blipFill>
        <p:spPr>
          <a:xfrm>
            <a:off x="279463" y="4628200"/>
            <a:ext cx="1924725" cy="1924725"/>
          </a:xfrm>
          <a:prstGeom prst="rect">
            <a:avLst/>
          </a:prstGeom>
          <a:noFill/>
          <a:ln>
            <a:noFill/>
          </a:ln>
        </p:spPr>
      </p:pic>
      <p:sp>
        <p:nvSpPr>
          <p:cNvPr id="286" name="Google Shape;286;p85"/>
          <p:cNvSpPr txBox="1"/>
          <p:nvPr/>
        </p:nvSpPr>
        <p:spPr>
          <a:xfrm>
            <a:off x="3590094" y="2506050"/>
            <a:ext cx="6886800" cy="48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Calibri"/>
                <a:ea typeface="Calibri"/>
                <a:cs typeface="Calibri"/>
                <a:sym typeface="Calibri"/>
              </a:rPr>
              <a:t>Gathered field data</a:t>
            </a:r>
            <a:endParaRPr sz="28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Calibri"/>
                <a:ea typeface="Calibri"/>
                <a:cs typeface="Calibri"/>
                <a:sym typeface="Calibri"/>
              </a:rPr>
              <a:t>Analyzed samples</a:t>
            </a:r>
            <a:endParaRPr sz="28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Calibri"/>
                <a:ea typeface="Calibri"/>
                <a:cs typeface="Calibri"/>
                <a:sym typeface="Calibri"/>
              </a:rPr>
              <a:t>Sent samples for analysis</a:t>
            </a:r>
            <a:endParaRPr sz="2800" b="0" i="0" u="none" strike="noStrike" cap="none" dirty="0">
              <a:solidFill>
                <a:schemeClr val="tx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86"/>
          <p:cNvSpPr txBox="1">
            <a:spLocks noGrp="1"/>
          </p:cNvSpPr>
          <p:nvPr>
            <p:ph type="title"/>
          </p:nvPr>
        </p:nvSpPr>
        <p:spPr>
          <a:xfrm>
            <a:off x="517200" y="610700"/>
            <a:ext cx="11157600" cy="914800"/>
          </a:xfrm>
          <a:prstGeom prst="rect">
            <a:avLst/>
          </a:prstGeom>
          <a:noFill/>
          <a:ln>
            <a:noFill/>
          </a:ln>
        </p:spPr>
        <p:txBody>
          <a:bodyPr spcFirstLastPara="1" wrap="square" lIns="121900" tIns="121900" rIns="121900" bIns="121900" anchor="b" anchorCtr="0">
            <a:normAutofit/>
          </a:bodyPr>
          <a:lstStyle/>
          <a:p>
            <a:pPr marL="0" lvl="0" indent="0" algn="l" rtl="0">
              <a:lnSpc>
                <a:spcPct val="100000"/>
              </a:lnSpc>
              <a:spcBef>
                <a:spcPts val="0"/>
              </a:spcBef>
              <a:spcAft>
                <a:spcPts val="0"/>
              </a:spcAft>
              <a:buClr>
                <a:schemeClr val="dk1"/>
              </a:buClr>
              <a:buSzPts val="3000"/>
              <a:buFont typeface="Calibri"/>
              <a:buNone/>
            </a:pPr>
            <a:r>
              <a:rPr lang="en-US"/>
              <a:t>Formal Interviews (N=32)</a:t>
            </a:r>
            <a:endParaRPr/>
          </a:p>
        </p:txBody>
      </p:sp>
      <p:sp>
        <p:nvSpPr>
          <p:cNvPr id="292" name="Google Shape;292;p86"/>
          <p:cNvSpPr txBox="1">
            <a:spLocks noGrp="1"/>
          </p:cNvSpPr>
          <p:nvPr>
            <p:ph type="body" idx="1"/>
          </p:nvPr>
        </p:nvSpPr>
        <p:spPr>
          <a:xfrm>
            <a:off x="376633" y="1970400"/>
            <a:ext cx="5246800" cy="4232400"/>
          </a:xfrm>
          <a:prstGeom prst="rect">
            <a:avLst/>
          </a:prstGeom>
          <a:noFill/>
          <a:ln>
            <a:noFill/>
          </a:ln>
        </p:spPr>
        <p:txBody>
          <a:bodyPr spcFirstLastPara="1" wrap="square" lIns="121900" tIns="121900" rIns="121900" bIns="121900" anchor="t" anchorCtr="0">
            <a:normAutofit/>
          </a:bodyPr>
          <a:lstStyle/>
          <a:p>
            <a:pPr marL="609585" lvl="0" indent="-457188" algn="l" rtl="0">
              <a:lnSpc>
                <a:spcPct val="115000"/>
              </a:lnSpc>
              <a:spcBef>
                <a:spcPts val="0"/>
              </a:spcBef>
              <a:spcAft>
                <a:spcPts val="0"/>
              </a:spcAft>
              <a:buSzPts val="1800"/>
              <a:buChar char="●"/>
            </a:pPr>
            <a:r>
              <a:rPr lang="en-US"/>
              <a:t>Practices and perceptions of wastewater treatment</a:t>
            </a:r>
            <a:endParaRPr/>
          </a:p>
          <a:p>
            <a:pPr marL="609585" lvl="0" indent="0" algn="l" rtl="0">
              <a:lnSpc>
                <a:spcPct val="115000"/>
              </a:lnSpc>
              <a:spcBef>
                <a:spcPts val="1600"/>
              </a:spcBef>
              <a:spcAft>
                <a:spcPts val="0"/>
              </a:spcAft>
              <a:buSzPts val="1800"/>
              <a:buNone/>
            </a:pPr>
            <a:endParaRPr/>
          </a:p>
          <a:p>
            <a:pPr marL="609585" lvl="0" indent="-457188" algn="l" rtl="0">
              <a:lnSpc>
                <a:spcPct val="115000"/>
              </a:lnSpc>
              <a:spcBef>
                <a:spcPts val="1600"/>
              </a:spcBef>
              <a:spcAft>
                <a:spcPts val="0"/>
              </a:spcAft>
              <a:buSzPts val="1800"/>
              <a:buChar char="●"/>
            </a:pPr>
            <a:r>
              <a:rPr lang="en-US"/>
              <a:t>Average Duration</a:t>
            </a:r>
            <a:endParaRPr/>
          </a:p>
          <a:p>
            <a:pPr marL="1219170" lvl="1" indent="-423323" algn="l" rtl="0">
              <a:lnSpc>
                <a:spcPct val="115000"/>
              </a:lnSpc>
              <a:spcBef>
                <a:spcPts val="0"/>
              </a:spcBef>
              <a:spcAft>
                <a:spcPts val="0"/>
              </a:spcAft>
              <a:buSzPts val="1400"/>
              <a:buChar char="○"/>
            </a:pPr>
            <a:r>
              <a:rPr lang="en-US"/>
              <a:t>46 minutes</a:t>
            </a:r>
            <a:endParaRPr/>
          </a:p>
          <a:p>
            <a:pPr marL="0" lvl="0" indent="0" algn="l" rtl="0">
              <a:lnSpc>
                <a:spcPct val="115000"/>
              </a:lnSpc>
              <a:spcBef>
                <a:spcPts val="1600"/>
              </a:spcBef>
              <a:spcAft>
                <a:spcPts val="1600"/>
              </a:spcAft>
              <a:buSzPts val="1800"/>
              <a:buNone/>
            </a:pPr>
            <a:endParaRPr/>
          </a:p>
        </p:txBody>
      </p:sp>
      <p:pic>
        <p:nvPicPr>
          <p:cNvPr id="293" name="Google Shape;293;p86"/>
          <p:cNvPicPr preferRelativeResize="0"/>
          <p:nvPr/>
        </p:nvPicPr>
        <p:blipFill rotWithShape="1">
          <a:blip r:embed="rId3">
            <a:alphaModFix/>
          </a:blip>
          <a:srcRect/>
          <a:stretch/>
        </p:blipFill>
        <p:spPr>
          <a:xfrm>
            <a:off x="7426933" y="785900"/>
            <a:ext cx="3706432" cy="53364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87"/>
          <p:cNvSpPr txBox="1">
            <a:spLocks noGrp="1"/>
          </p:cNvSpPr>
          <p:nvPr>
            <p:ph type="title"/>
          </p:nvPr>
        </p:nvSpPr>
        <p:spPr>
          <a:xfrm>
            <a:off x="415600" y="719800"/>
            <a:ext cx="5191200" cy="637200"/>
          </a:xfrm>
          <a:prstGeom prst="rect">
            <a:avLst/>
          </a:prstGeom>
          <a:noFill/>
          <a:ln>
            <a:noFill/>
          </a:ln>
        </p:spPr>
        <p:txBody>
          <a:bodyPr spcFirstLastPara="1" wrap="square" lIns="121900" tIns="121900" rIns="121900" bIns="121900" anchor="b" anchorCtr="0">
            <a:normAutofit fontScale="90000"/>
          </a:bodyPr>
          <a:lstStyle/>
          <a:p>
            <a:pPr marL="0" lvl="0" indent="0" algn="l" rtl="0">
              <a:lnSpc>
                <a:spcPct val="100000"/>
              </a:lnSpc>
              <a:spcBef>
                <a:spcPts val="0"/>
              </a:spcBef>
              <a:spcAft>
                <a:spcPts val="0"/>
              </a:spcAft>
              <a:buClr>
                <a:schemeClr val="dk1"/>
              </a:buClr>
              <a:buSzPct val="75757"/>
              <a:buFont typeface="Calibri"/>
              <a:buNone/>
            </a:pPr>
            <a:endParaRPr/>
          </a:p>
          <a:p>
            <a:pPr marL="0" lvl="0" indent="0" algn="l" rtl="0">
              <a:lnSpc>
                <a:spcPct val="100000"/>
              </a:lnSpc>
              <a:spcBef>
                <a:spcPts val="0"/>
              </a:spcBef>
              <a:spcAft>
                <a:spcPts val="0"/>
              </a:spcAft>
              <a:buClr>
                <a:schemeClr val="dk1"/>
              </a:buClr>
              <a:buSzPct val="75757"/>
              <a:buFont typeface="Calibri"/>
              <a:buNone/>
            </a:pPr>
            <a:endParaRPr/>
          </a:p>
          <a:p>
            <a:pPr marL="0" lvl="0" indent="0" algn="l" rtl="0">
              <a:lnSpc>
                <a:spcPct val="100000"/>
              </a:lnSpc>
              <a:spcBef>
                <a:spcPts val="0"/>
              </a:spcBef>
              <a:spcAft>
                <a:spcPts val="0"/>
              </a:spcAft>
              <a:buClr>
                <a:schemeClr val="dk1"/>
              </a:buClr>
              <a:buSzPct val="75757"/>
              <a:buFont typeface="Calibri"/>
              <a:buNone/>
            </a:pPr>
            <a:endParaRPr/>
          </a:p>
          <a:p>
            <a:pPr marL="0" lvl="0" indent="0" algn="l" rtl="0">
              <a:lnSpc>
                <a:spcPct val="100000"/>
              </a:lnSpc>
              <a:spcBef>
                <a:spcPts val="0"/>
              </a:spcBef>
              <a:spcAft>
                <a:spcPts val="0"/>
              </a:spcAft>
              <a:buClr>
                <a:schemeClr val="dk1"/>
              </a:buClr>
              <a:buSzPct val="75757"/>
              <a:buFont typeface="Calibri"/>
              <a:buNone/>
            </a:pPr>
            <a:r>
              <a:rPr lang="en-US"/>
              <a:t>Free-listing and Pile-sorting (N=15)</a:t>
            </a:r>
            <a:endParaRPr/>
          </a:p>
        </p:txBody>
      </p:sp>
      <p:sp>
        <p:nvSpPr>
          <p:cNvPr id="299" name="Google Shape;299;p87"/>
          <p:cNvSpPr txBox="1">
            <a:spLocks noGrp="1"/>
          </p:cNvSpPr>
          <p:nvPr>
            <p:ph type="body" idx="1"/>
          </p:nvPr>
        </p:nvSpPr>
        <p:spPr>
          <a:xfrm>
            <a:off x="229233" y="2167567"/>
            <a:ext cx="4958000" cy="5079600"/>
          </a:xfrm>
          <a:prstGeom prst="rect">
            <a:avLst/>
          </a:prstGeom>
          <a:noFill/>
          <a:ln>
            <a:noFill/>
          </a:ln>
        </p:spPr>
        <p:txBody>
          <a:bodyPr spcFirstLastPara="1" wrap="square" lIns="121900" tIns="121900" rIns="121900" bIns="121900" anchor="t" anchorCtr="0">
            <a:normAutofit/>
          </a:bodyPr>
          <a:lstStyle/>
          <a:p>
            <a:pPr marL="609585" lvl="0" indent="-457188" algn="l" rtl="0">
              <a:lnSpc>
                <a:spcPct val="115000"/>
              </a:lnSpc>
              <a:spcBef>
                <a:spcPts val="0"/>
              </a:spcBef>
              <a:spcAft>
                <a:spcPts val="0"/>
              </a:spcAft>
              <a:buSzPts val="1800"/>
              <a:buChar char="●"/>
            </a:pPr>
            <a:r>
              <a:rPr lang="en-US"/>
              <a:t>People’s perceptions on eco-toilets/composting toilets</a:t>
            </a:r>
            <a:endParaRPr/>
          </a:p>
          <a:p>
            <a:pPr marL="609585" lvl="0" indent="0" algn="l" rtl="0">
              <a:lnSpc>
                <a:spcPct val="115000"/>
              </a:lnSpc>
              <a:spcBef>
                <a:spcPts val="1600"/>
              </a:spcBef>
              <a:spcAft>
                <a:spcPts val="0"/>
              </a:spcAft>
              <a:buSzPts val="1800"/>
              <a:buNone/>
            </a:pPr>
            <a:endParaRPr/>
          </a:p>
          <a:p>
            <a:pPr marL="609585" lvl="0" indent="-457188" algn="l" rtl="0">
              <a:lnSpc>
                <a:spcPct val="115000"/>
              </a:lnSpc>
              <a:spcBef>
                <a:spcPts val="1600"/>
              </a:spcBef>
              <a:spcAft>
                <a:spcPts val="0"/>
              </a:spcAft>
              <a:buSzPts val="1800"/>
              <a:buChar char="●"/>
            </a:pPr>
            <a:r>
              <a:rPr lang="en-US"/>
              <a:t>Average Duration</a:t>
            </a:r>
            <a:endParaRPr/>
          </a:p>
          <a:p>
            <a:pPr marL="1219170" lvl="1" indent="-423323" algn="l" rtl="0">
              <a:lnSpc>
                <a:spcPct val="115000"/>
              </a:lnSpc>
              <a:spcBef>
                <a:spcPts val="0"/>
              </a:spcBef>
              <a:spcAft>
                <a:spcPts val="0"/>
              </a:spcAft>
              <a:buSzPts val="1400"/>
              <a:buChar char="○"/>
            </a:pPr>
            <a:r>
              <a:rPr lang="en-US"/>
              <a:t>13  minutes</a:t>
            </a:r>
            <a:endParaRPr/>
          </a:p>
          <a:p>
            <a:pPr marL="0" lvl="0" indent="0" algn="l" rtl="0">
              <a:lnSpc>
                <a:spcPct val="115000"/>
              </a:lnSpc>
              <a:spcBef>
                <a:spcPts val="1600"/>
              </a:spcBef>
              <a:spcAft>
                <a:spcPts val="1600"/>
              </a:spcAft>
              <a:buSzPts val="1800"/>
              <a:buNone/>
            </a:pPr>
            <a:endParaRPr/>
          </a:p>
        </p:txBody>
      </p:sp>
      <p:pic>
        <p:nvPicPr>
          <p:cNvPr id="300" name="Google Shape;300;p87"/>
          <p:cNvPicPr preferRelativeResize="0"/>
          <p:nvPr/>
        </p:nvPicPr>
        <p:blipFill rotWithShape="1">
          <a:blip r:embed="rId3">
            <a:alphaModFix/>
          </a:blip>
          <a:srcRect/>
          <a:stretch/>
        </p:blipFill>
        <p:spPr>
          <a:xfrm>
            <a:off x="7702933" y="984934"/>
            <a:ext cx="3539867" cy="50966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1" name="Google Shape;171;p5"/>
          <p:cNvPicPr preferRelativeResize="0"/>
          <p:nvPr/>
        </p:nvPicPr>
        <p:blipFill rotWithShape="1">
          <a:blip r:embed="rId3"/>
          <a:srcRect l="26545" r="17394" b="2"/>
          <a:stretch>
            <a:fillRect/>
          </a:stretch>
        </p:blipFill>
        <p:spPr>
          <a:xfrm>
            <a:off x="952520" y="11"/>
            <a:ext cx="3377544" cy="3388883"/>
          </a:xfrm>
          <a:prstGeom prst="rect">
            <a:avLst/>
          </a:prstGeom>
          <a:noFill/>
        </p:spPr>
      </p:pic>
      <p:pic>
        <p:nvPicPr>
          <p:cNvPr id="6" name="Google Shape;210;p77" descr="A view of a green valley&#10;&#10;Description automatically generated">
            <a:extLst>
              <a:ext uri="{FF2B5EF4-FFF2-40B4-BE49-F238E27FC236}">
                <a16:creationId xmlns:a16="http://schemas.microsoft.com/office/drawing/2014/main" id="{3E10432B-CB6E-30E4-F835-5B67A2DDB046}"/>
              </a:ext>
            </a:extLst>
          </p:cNvPr>
          <p:cNvPicPr preferRelativeResize="0"/>
          <p:nvPr/>
        </p:nvPicPr>
        <p:blipFill rotWithShape="1">
          <a:blip r:embed="rId4"/>
          <a:srcRect l="18600" r="14871" b="-4"/>
          <a:stretch>
            <a:fillRect/>
          </a:stretch>
        </p:blipFill>
        <p:spPr>
          <a:xfrm>
            <a:off x="952520" y="3469103"/>
            <a:ext cx="3377544" cy="3388893"/>
          </a:xfrm>
          <a:prstGeom prst="rect">
            <a:avLst/>
          </a:prstGeom>
          <a:noFill/>
        </p:spPr>
      </p:pic>
      <p:pic>
        <p:nvPicPr>
          <p:cNvPr id="14" name="Picture 13">
            <a:extLst>
              <a:ext uri="{FF2B5EF4-FFF2-40B4-BE49-F238E27FC236}">
                <a16:creationId xmlns:a16="http://schemas.microsoft.com/office/drawing/2014/main" id="{76E893A6-C2F9-E248-B018-209C8A20FAF6}"/>
              </a:ext>
            </a:extLst>
          </p:cNvPr>
          <p:cNvPicPr>
            <a:picLocks noChangeAspect="1"/>
          </p:cNvPicPr>
          <p:nvPr/>
        </p:nvPicPr>
        <p:blipFill>
          <a:blip r:embed="rId5"/>
          <a:srcRect l="11690" r="24380"/>
          <a:stretch>
            <a:fillRect/>
          </a:stretch>
        </p:blipFill>
        <p:spPr>
          <a:xfrm>
            <a:off x="4407216" y="10"/>
            <a:ext cx="3386852" cy="6857990"/>
          </a:xfrm>
          <a:prstGeom prst="rect">
            <a:avLst/>
          </a:prstGeom>
        </p:spPr>
      </p:pic>
      <p:pic>
        <p:nvPicPr>
          <p:cNvPr id="10" name="Picture 9">
            <a:extLst>
              <a:ext uri="{FF2B5EF4-FFF2-40B4-BE49-F238E27FC236}">
                <a16:creationId xmlns:a16="http://schemas.microsoft.com/office/drawing/2014/main" id="{E3B5EA8B-A953-91A4-3B60-B34ED6B4EF61}"/>
              </a:ext>
            </a:extLst>
          </p:cNvPr>
          <p:cNvPicPr>
            <a:picLocks noChangeAspect="1"/>
          </p:cNvPicPr>
          <p:nvPr/>
        </p:nvPicPr>
        <p:blipFill>
          <a:blip r:embed="rId6"/>
          <a:srcRect l="13743" r="20866" b="-2"/>
          <a:stretch>
            <a:fillRect/>
          </a:stretch>
        </p:blipFill>
        <p:spPr>
          <a:xfrm>
            <a:off x="7861935" y="10"/>
            <a:ext cx="3377564" cy="3383270"/>
          </a:xfrm>
          <a:prstGeom prst="rect">
            <a:avLst/>
          </a:prstGeom>
        </p:spPr>
      </p:pic>
      <p:pic>
        <p:nvPicPr>
          <p:cNvPr id="12" name="Picture 11">
            <a:extLst>
              <a:ext uri="{FF2B5EF4-FFF2-40B4-BE49-F238E27FC236}">
                <a16:creationId xmlns:a16="http://schemas.microsoft.com/office/drawing/2014/main" id="{E1FA93AD-4442-B8F9-DAD2-2FC5658F84D4}"/>
              </a:ext>
            </a:extLst>
          </p:cNvPr>
          <p:cNvPicPr>
            <a:picLocks noChangeAspect="1"/>
          </p:cNvPicPr>
          <p:nvPr/>
        </p:nvPicPr>
        <p:blipFill>
          <a:blip r:embed="rId7"/>
          <a:srcRect r="-3" b="6177"/>
          <a:stretch>
            <a:fillRect/>
          </a:stretch>
        </p:blipFill>
        <p:spPr>
          <a:xfrm>
            <a:off x="7871222" y="3469103"/>
            <a:ext cx="3368279" cy="3388893"/>
          </a:xfrm>
          <a:prstGeom prst="rect">
            <a:avLst/>
          </a:prstGeom>
        </p:spPr>
      </p:pic>
      <p:sp>
        <p:nvSpPr>
          <p:cNvPr id="172" name="Google Shape;172;p5"/>
          <p:cNvSpPr txBox="1"/>
          <p:nvPr/>
        </p:nvSpPr>
        <p:spPr>
          <a:xfrm>
            <a:off x="1659731" y="365128"/>
            <a:ext cx="8872538" cy="1325563"/>
          </a:xfrm>
          <a:prstGeom prst="rect">
            <a:avLst/>
          </a:prstGeom>
        </p:spPr>
        <p:txBody>
          <a:bodyPr spcFirstLastPara="1" vert="horz" lIns="91440" tIns="45720" rIns="91440" bIns="45720" rtlCol="0" anchor="ctr" anchorCtr="0">
            <a:normAutofit/>
          </a:bodyPr>
          <a:lstStyle/>
          <a:p>
            <a:pPr>
              <a:lnSpc>
                <a:spcPct val="90000"/>
              </a:lnSpc>
              <a:spcBef>
                <a:spcPct val="0"/>
              </a:spcBef>
              <a:spcAft>
                <a:spcPts val="600"/>
              </a:spcAft>
            </a:pPr>
            <a:endParaRPr lang="en-US" sz="4100" kern="1200" dirty="0">
              <a:latin typeface="+mj-lt"/>
              <a:ea typeface="+mj-ea"/>
              <a:cs typeface="+mj-cs"/>
            </a:endParaRPr>
          </a:p>
        </p:txBody>
      </p:sp>
    </p:spTree>
    <p:extLst>
      <p:ext uri="{BB962C8B-B14F-4D97-AF65-F5344CB8AC3E}">
        <p14:creationId xmlns:p14="http://schemas.microsoft.com/office/powerpoint/2010/main" val="2296444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DF4B-EB93-92D5-A029-10C46E0FDB94}"/>
              </a:ext>
            </a:extLst>
          </p:cNvPr>
          <p:cNvSpPr>
            <a:spLocks noGrp="1"/>
          </p:cNvSpPr>
          <p:nvPr>
            <p:ph type="title"/>
          </p:nvPr>
        </p:nvSpPr>
        <p:spPr>
          <a:xfrm>
            <a:off x="1659731" y="365128"/>
            <a:ext cx="9342025" cy="1325563"/>
          </a:xfrm>
        </p:spPr>
        <p:txBody>
          <a:bodyPr>
            <a:normAutofit fontScale="90000"/>
          </a:bodyPr>
          <a:lstStyle/>
          <a:p>
            <a:r>
              <a:rPr lang="en-US" sz="4800" dirty="0">
                <a:solidFill>
                  <a:srgbClr val="002E8A"/>
                </a:solidFill>
              </a:rPr>
              <a:t>Y2 (2025): “Gray Water” </a:t>
            </a:r>
            <a:br>
              <a:rPr lang="en-US" sz="4800" dirty="0">
                <a:solidFill>
                  <a:srgbClr val="002E8A"/>
                </a:solidFill>
              </a:rPr>
            </a:br>
            <a:r>
              <a:rPr lang="en-US" sz="4800" dirty="0">
                <a:solidFill>
                  <a:srgbClr val="002E8A"/>
                </a:solidFill>
              </a:rPr>
              <a:t>Constructed Wetlands (Bio-gardens) </a:t>
            </a:r>
            <a:br>
              <a:rPr lang="en-US" dirty="0"/>
            </a:br>
            <a:endParaRPr lang="en-US" dirty="0"/>
          </a:p>
        </p:txBody>
      </p:sp>
      <p:pic>
        <p:nvPicPr>
          <p:cNvPr id="4" name="Picture 3">
            <a:extLst>
              <a:ext uri="{FF2B5EF4-FFF2-40B4-BE49-F238E27FC236}">
                <a16:creationId xmlns:a16="http://schemas.microsoft.com/office/drawing/2014/main" id="{F7A77569-81F2-40AA-B62E-3661F69BDD46}"/>
              </a:ext>
            </a:extLst>
          </p:cNvPr>
          <p:cNvPicPr>
            <a:picLocks noChangeAspect="1"/>
          </p:cNvPicPr>
          <p:nvPr/>
        </p:nvPicPr>
        <p:blipFill>
          <a:blip r:embed="rId2"/>
          <a:stretch>
            <a:fillRect/>
          </a:stretch>
        </p:blipFill>
        <p:spPr>
          <a:xfrm>
            <a:off x="2968656" y="1690690"/>
            <a:ext cx="6231733" cy="4539270"/>
          </a:xfrm>
          <a:prstGeom prst="rect">
            <a:avLst/>
          </a:prstGeom>
        </p:spPr>
      </p:pic>
    </p:spTree>
    <p:extLst>
      <p:ext uri="{BB962C8B-B14F-4D97-AF65-F5344CB8AC3E}">
        <p14:creationId xmlns:p14="http://schemas.microsoft.com/office/powerpoint/2010/main" val="1018050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3"/>
          <p:cNvSpPr txBox="1">
            <a:spLocks noGrp="1"/>
          </p:cNvSpPr>
          <p:nvPr>
            <p:ph type="title"/>
          </p:nvPr>
        </p:nvSpPr>
        <p:spPr>
          <a:xfrm>
            <a:off x="415600" y="119306"/>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chemeClr val="dk1"/>
              </a:buClr>
              <a:buSzPct val="75757"/>
              <a:buFont typeface="Calibri"/>
              <a:buNone/>
            </a:pPr>
            <a:r>
              <a:rPr lang="en-US">
                <a:solidFill>
                  <a:srgbClr val="2F5496"/>
                </a:solidFill>
              </a:rPr>
              <a:t>Current Greywater Management</a:t>
            </a:r>
            <a:endParaRPr>
              <a:solidFill>
                <a:srgbClr val="2F5496"/>
              </a:solidFill>
            </a:endParaRPr>
          </a:p>
        </p:txBody>
      </p:sp>
      <p:sp>
        <p:nvSpPr>
          <p:cNvPr id="334" name="Google Shape;334;p43"/>
          <p:cNvSpPr txBox="1">
            <a:spLocks noGrp="1"/>
          </p:cNvSpPr>
          <p:nvPr>
            <p:ph type="body" idx="1"/>
          </p:nvPr>
        </p:nvSpPr>
        <p:spPr>
          <a:xfrm>
            <a:off x="415600" y="1036193"/>
            <a:ext cx="11360800" cy="4555200"/>
          </a:xfrm>
          <a:prstGeom prst="rect">
            <a:avLst/>
          </a:prstGeom>
          <a:noFill/>
          <a:ln>
            <a:noFill/>
          </a:ln>
        </p:spPr>
        <p:txBody>
          <a:bodyPr spcFirstLastPara="1" wrap="square" lIns="121900" tIns="121900" rIns="121900" bIns="121900" anchor="t" anchorCtr="0">
            <a:normAutofit/>
          </a:bodyPr>
          <a:lstStyle/>
          <a:p>
            <a:pPr marL="609585" lvl="0" indent="-423323" algn="l" rtl="0">
              <a:lnSpc>
                <a:spcPct val="115000"/>
              </a:lnSpc>
              <a:spcBef>
                <a:spcPts val="0"/>
              </a:spcBef>
              <a:spcAft>
                <a:spcPts val="0"/>
              </a:spcAft>
              <a:buClr>
                <a:schemeClr val="dk1"/>
              </a:buClr>
              <a:buSzPts val="1400"/>
              <a:buChar char="●"/>
            </a:pPr>
            <a:r>
              <a:rPr lang="en-US"/>
              <a:t>Contamination of surface waters</a:t>
            </a:r>
            <a:endParaRPr/>
          </a:p>
          <a:p>
            <a:pPr marL="609585" lvl="0" indent="-423323" algn="l" rtl="0">
              <a:lnSpc>
                <a:spcPct val="115000"/>
              </a:lnSpc>
              <a:spcBef>
                <a:spcPts val="0"/>
              </a:spcBef>
              <a:spcAft>
                <a:spcPts val="0"/>
              </a:spcAft>
              <a:buClr>
                <a:schemeClr val="dk1"/>
              </a:buClr>
              <a:buSzPts val="1400"/>
              <a:buChar char="●"/>
            </a:pPr>
            <a:r>
              <a:rPr lang="en-US"/>
              <a:t>Direct discharge to streets or groundwater</a:t>
            </a:r>
            <a:endParaRPr/>
          </a:p>
          <a:p>
            <a:pPr marL="609585" lvl="0" indent="-423323" algn="l" rtl="0">
              <a:lnSpc>
                <a:spcPct val="115000"/>
              </a:lnSpc>
              <a:spcBef>
                <a:spcPts val="0"/>
              </a:spcBef>
              <a:spcAft>
                <a:spcPts val="0"/>
              </a:spcAft>
              <a:buClr>
                <a:schemeClr val="dk1"/>
              </a:buClr>
              <a:buSzPts val="1400"/>
              <a:buChar char="●"/>
            </a:pPr>
            <a:r>
              <a:rPr lang="en-US"/>
              <a:t>Untreated greywater, aesthetic issues</a:t>
            </a:r>
            <a:endParaRPr/>
          </a:p>
          <a:p>
            <a:pPr marL="609585" lvl="0" indent="-334422" algn="l" rtl="0">
              <a:lnSpc>
                <a:spcPct val="115000"/>
              </a:lnSpc>
              <a:spcBef>
                <a:spcPts val="0"/>
              </a:spcBef>
              <a:spcAft>
                <a:spcPts val="0"/>
              </a:spcAft>
              <a:buClr>
                <a:schemeClr val="dk1"/>
              </a:buClr>
              <a:buSzPts val="1400"/>
              <a:buNone/>
            </a:pPr>
            <a:endParaRPr/>
          </a:p>
        </p:txBody>
      </p:sp>
      <p:pic>
        <p:nvPicPr>
          <p:cNvPr id="335" name="Google Shape;335;p43"/>
          <p:cNvPicPr preferRelativeResize="0"/>
          <p:nvPr/>
        </p:nvPicPr>
        <p:blipFill rotWithShape="1">
          <a:blip r:embed="rId3">
            <a:alphaModFix/>
          </a:blip>
          <a:srcRect/>
          <a:stretch/>
        </p:blipFill>
        <p:spPr>
          <a:xfrm>
            <a:off x="264694" y="2674962"/>
            <a:ext cx="5767615" cy="3870218"/>
          </a:xfrm>
          <a:prstGeom prst="rect">
            <a:avLst/>
          </a:prstGeom>
          <a:noFill/>
          <a:ln>
            <a:noFill/>
          </a:ln>
        </p:spPr>
      </p:pic>
      <p:pic>
        <p:nvPicPr>
          <p:cNvPr id="336" name="Google Shape;336;p43"/>
          <p:cNvPicPr preferRelativeResize="0"/>
          <p:nvPr/>
        </p:nvPicPr>
        <p:blipFill rotWithShape="1">
          <a:blip r:embed="rId4">
            <a:alphaModFix/>
          </a:blip>
          <a:srcRect/>
          <a:stretch/>
        </p:blipFill>
        <p:spPr>
          <a:xfrm rot="10800000">
            <a:off x="6665495" y="2668135"/>
            <a:ext cx="5526502" cy="3877045"/>
          </a:xfrm>
          <a:prstGeom prst="rect">
            <a:avLst/>
          </a:prstGeom>
          <a:noFill/>
          <a:ln>
            <a:noFill/>
          </a:ln>
        </p:spPr>
      </p:pic>
      <p:sp>
        <p:nvSpPr>
          <p:cNvPr id="337" name="Google Shape;337;p43"/>
          <p:cNvSpPr txBox="1"/>
          <p:nvPr/>
        </p:nvSpPr>
        <p:spPr>
          <a:xfrm>
            <a:off x="941471" y="6545180"/>
            <a:ext cx="609399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Greywater often goes untreated into the street</a:t>
            </a:r>
            <a:endParaRPr/>
          </a:p>
        </p:txBody>
      </p:sp>
      <p:sp>
        <p:nvSpPr>
          <p:cNvPr id="338" name="Google Shape;338;p43"/>
          <p:cNvSpPr txBox="1"/>
          <p:nvPr/>
        </p:nvSpPr>
        <p:spPr>
          <a:xfrm>
            <a:off x="7191366" y="6545179"/>
            <a:ext cx="609399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Greywater effluent discharging into the street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EB75-58CC-E068-88B1-F9FE72839A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057A3-4B68-94AB-8F4F-D5127F6CCE66}"/>
              </a:ext>
            </a:extLst>
          </p:cNvPr>
          <p:cNvSpPr>
            <a:spLocks noGrp="1"/>
          </p:cNvSpPr>
          <p:nvPr>
            <p:ph idx="1"/>
          </p:nvPr>
        </p:nvSpPr>
        <p:spPr>
          <a:xfrm>
            <a:off x="1659731" y="208362"/>
            <a:ext cx="8872538" cy="5284025"/>
          </a:xfrm>
        </p:spPr>
        <p:txBody>
          <a:bodyPr>
            <a:normAutofit/>
          </a:bodyPr>
          <a:lstStyle/>
          <a:p>
            <a:pPr marL="0" indent="0">
              <a:buNone/>
            </a:pPr>
            <a:r>
              <a:rPr lang="en-US" sz="4300" dirty="0">
                <a:solidFill>
                  <a:srgbClr val="002E8A"/>
                </a:solidFill>
              </a:rPr>
              <a:t>Y3 (2026): Institutional-Level Systems (hotels, industry, commerce)</a:t>
            </a:r>
          </a:p>
        </p:txBody>
      </p:sp>
      <p:pic>
        <p:nvPicPr>
          <p:cNvPr id="9" name="Picture 8">
            <a:extLst>
              <a:ext uri="{FF2B5EF4-FFF2-40B4-BE49-F238E27FC236}">
                <a16:creationId xmlns:a16="http://schemas.microsoft.com/office/drawing/2014/main" id="{12E992F9-BCAF-0752-5095-F227E8583B26}"/>
              </a:ext>
            </a:extLst>
          </p:cNvPr>
          <p:cNvPicPr>
            <a:picLocks noChangeAspect="1"/>
          </p:cNvPicPr>
          <p:nvPr/>
        </p:nvPicPr>
        <p:blipFill>
          <a:blip r:embed="rId2"/>
          <a:stretch>
            <a:fillRect/>
          </a:stretch>
        </p:blipFill>
        <p:spPr>
          <a:xfrm>
            <a:off x="1113427" y="2657918"/>
            <a:ext cx="4707575" cy="2601555"/>
          </a:xfrm>
          <a:prstGeom prst="rect">
            <a:avLst/>
          </a:prstGeom>
        </p:spPr>
      </p:pic>
      <p:pic>
        <p:nvPicPr>
          <p:cNvPr id="5" name="Picture 4">
            <a:extLst>
              <a:ext uri="{FF2B5EF4-FFF2-40B4-BE49-F238E27FC236}">
                <a16:creationId xmlns:a16="http://schemas.microsoft.com/office/drawing/2014/main" id="{F34939B8-D7D4-BC95-991A-5479A2EBBE08}"/>
              </a:ext>
            </a:extLst>
          </p:cNvPr>
          <p:cNvPicPr>
            <a:picLocks noChangeAspect="1"/>
          </p:cNvPicPr>
          <p:nvPr/>
        </p:nvPicPr>
        <p:blipFill>
          <a:blip r:embed="rId3"/>
          <a:stretch>
            <a:fillRect/>
          </a:stretch>
        </p:blipFill>
        <p:spPr>
          <a:xfrm>
            <a:off x="6737300" y="1600832"/>
            <a:ext cx="4208978" cy="2499082"/>
          </a:xfrm>
          <a:prstGeom prst="rect">
            <a:avLst/>
          </a:prstGeom>
        </p:spPr>
      </p:pic>
      <p:pic>
        <p:nvPicPr>
          <p:cNvPr id="7" name="Picture 6">
            <a:extLst>
              <a:ext uri="{FF2B5EF4-FFF2-40B4-BE49-F238E27FC236}">
                <a16:creationId xmlns:a16="http://schemas.microsoft.com/office/drawing/2014/main" id="{E6CD89C4-FF2F-B9F6-0B3B-02956E8A485F}"/>
              </a:ext>
            </a:extLst>
          </p:cNvPr>
          <p:cNvPicPr>
            <a:picLocks noChangeAspect="1"/>
          </p:cNvPicPr>
          <p:nvPr/>
        </p:nvPicPr>
        <p:blipFill>
          <a:blip r:embed="rId4"/>
          <a:stretch>
            <a:fillRect/>
          </a:stretch>
        </p:blipFill>
        <p:spPr>
          <a:xfrm>
            <a:off x="6096000" y="4270855"/>
            <a:ext cx="3237934" cy="2443062"/>
          </a:xfrm>
          <a:prstGeom prst="rect">
            <a:avLst/>
          </a:prstGeom>
        </p:spPr>
      </p:pic>
    </p:spTree>
    <p:extLst>
      <p:ext uri="{BB962C8B-B14F-4D97-AF65-F5344CB8AC3E}">
        <p14:creationId xmlns:p14="http://schemas.microsoft.com/office/powerpoint/2010/main" val="1573804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2"/>
        <p:cNvGrpSpPr/>
        <p:nvPr/>
      </p:nvGrpSpPr>
      <p:grpSpPr>
        <a:xfrm>
          <a:off x="0" y="0"/>
          <a:ext cx="0" cy="0"/>
          <a:chOff x="0" y="0"/>
          <a:chExt cx="0" cy="0"/>
        </a:xfrm>
      </p:grpSpPr>
      <p:sp>
        <p:nvSpPr>
          <p:cNvPr id="353" name="Google Shape;353;p9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4" name="Google Shape;354;p92"/>
          <p:cNvSpPr/>
          <p:nvPr/>
        </p:nvSpPr>
        <p:spPr>
          <a:xfrm>
            <a:off x="0" y="-1"/>
            <a:ext cx="11766176" cy="2061837"/>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5" name="Google Shape;355;p92"/>
          <p:cNvSpPr txBox="1">
            <a:spLocks noGrp="1"/>
          </p:cNvSpPr>
          <p:nvPr>
            <p:ph type="title"/>
          </p:nvPr>
        </p:nvSpPr>
        <p:spPr>
          <a:xfrm>
            <a:off x="1137034" y="609597"/>
            <a:ext cx="9392421" cy="13308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solidFill>
                  <a:srgbClr val="2F5496"/>
                </a:solidFill>
              </a:rPr>
              <a:t>What students will do</a:t>
            </a:r>
            <a:endParaRPr/>
          </a:p>
        </p:txBody>
      </p:sp>
      <p:sp>
        <p:nvSpPr>
          <p:cNvPr id="356" name="Google Shape;356;p92"/>
          <p:cNvSpPr txBox="1">
            <a:spLocks noGrp="1"/>
          </p:cNvSpPr>
          <p:nvPr>
            <p:ph type="body" idx="1"/>
          </p:nvPr>
        </p:nvSpPr>
        <p:spPr>
          <a:xfrm>
            <a:off x="684127" y="1940438"/>
            <a:ext cx="5609415" cy="4175697"/>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2400" dirty="0"/>
              <a:t>Days 1 and 2 (San Jose): tour of wastewater treatment plant, interact with UCR faculty and students</a:t>
            </a:r>
            <a:endParaRPr dirty="0"/>
          </a:p>
          <a:p>
            <a:pPr marL="457200" lvl="0" indent="-342900" algn="l" rtl="0">
              <a:lnSpc>
                <a:spcPct val="90000"/>
              </a:lnSpc>
              <a:spcBef>
                <a:spcPts val="1000"/>
              </a:spcBef>
              <a:spcAft>
                <a:spcPts val="0"/>
              </a:spcAft>
              <a:buClr>
                <a:schemeClr val="dk1"/>
              </a:buClr>
              <a:buSzPts val="1800"/>
              <a:buChar char="•"/>
            </a:pPr>
            <a:r>
              <a:rPr lang="en-US" sz="2400" dirty="0"/>
              <a:t>Days 3-10 (Monteverde w/ faculty): Orientations, trainings, site visits</a:t>
            </a:r>
            <a:endParaRPr dirty="0"/>
          </a:p>
          <a:p>
            <a:pPr marL="457200" lvl="0" indent="-342900" algn="l" rtl="0">
              <a:lnSpc>
                <a:spcPct val="90000"/>
              </a:lnSpc>
              <a:spcBef>
                <a:spcPts val="1000"/>
              </a:spcBef>
              <a:spcAft>
                <a:spcPts val="0"/>
              </a:spcAft>
              <a:buClr>
                <a:schemeClr val="dk1"/>
              </a:buClr>
              <a:buSzPts val="1800"/>
              <a:buChar char="•"/>
            </a:pPr>
            <a:r>
              <a:rPr lang="en-US" sz="2400" dirty="0"/>
              <a:t>Days 11-42 (Monteverde w/ local advisors): Environmental sampling and analyses, surveys, and focus groups</a:t>
            </a:r>
            <a:endParaRPr dirty="0"/>
          </a:p>
          <a:p>
            <a:pPr marL="457200" lvl="0" indent="-342900" algn="l" rtl="0">
              <a:lnSpc>
                <a:spcPct val="90000"/>
              </a:lnSpc>
              <a:spcBef>
                <a:spcPts val="1000"/>
              </a:spcBef>
              <a:spcAft>
                <a:spcPts val="0"/>
              </a:spcAft>
              <a:buClr>
                <a:schemeClr val="dk1"/>
              </a:buClr>
              <a:buSzPts val="1800"/>
              <a:buChar char="•"/>
            </a:pPr>
            <a:r>
              <a:rPr lang="en-US" sz="2400" dirty="0"/>
              <a:t>In Monteverde, live with a host family. (breakfast and dinner with family, packed lunch).</a:t>
            </a:r>
            <a:endParaRPr dirty="0"/>
          </a:p>
        </p:txBody>
      </p:sp>
      <p:pic>
        <p:nvPicPr>
          <p:cNvPr id="357" name="Google Shape;357;p92" descr="A group of people standing on a metal railing&#10;&#10;Description automatically generated"/>
          <p:cNvPicPr preferRelativeResize="0"/>
          <p:nvPr/>
        </p:nvPicPr>
        <p:blipFill rotWithShape="1">
          <a:blip r:embed="rId3">
            <a:alphaModFix/>
          </a:blip>
          <a:srcRect/>
          <a:stretch/>
        </p:blipFill>
        <p:spPr>
          <a:xfrm>
            <a:off x="6719367" y="2225283"/>
            <a:ext cx="4788505" cy="3675176"/>
          </a:xfrm>
          <a:prstGeom prst="rect">
            <a:avLst/>
          </a:prstGeom>
          <a:noFill/>
          <a:ln>
            <a:noFill/>
          </a:ln>
        </p:spPr>
      </p:pic>
      <p:sp>
        <p:nvSpPr>
          <p:cNvPr id="358" name="Google Shape;358;p92"/>
          <p:cNvSpPr/>
          <p:nvPr/>
        </p:nvSpPr>
        <p:spPr>
          <a:xfrm rot="10800000">
            <a:off x="5381624" y="6209414"/>
            <a:ext cx="6810375" cy="648586"/>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sp>
        <p:nvSpPr>
          <p:cNvPr id="364" name="Google Shape;364;p93"/>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5" name="Google Shape;365;p93" descr="A group of people posing for a photo&#10;&#10;Description automatically generated"/>
          <p:cNvPicPr preferRelativeResize="0"/>
          <p:nvPr/>
        </p:nvPicPr>
        <p:blipFill rotWithShape="1">
          <a:blip r:embed="rId3">
            <a:alphaModFix/>
          </a:blip>
          <a:srcRect b="5119"/>
          <a:stretch/>
        </p:blipFill>
        <p:spPr>
          <a:xfrm>
            <a:off x="4737170" y="365125"/>
            <a:ext cx="8323055" cy="5902950"/>
          </a:xfrm>
          <a:prstGeom prst="rect">
            <a:avLst/>
          </a:prstGeom>
          <a:noFill/>
          <a:ln>
            <a:noFill/>
          </a:ln>
        </p:spPr>
      </p:pic>
      <p:sp>
        <p:nvSpPr>
          <p:cNvPr id="366" name="Google Shape;366;p93"/>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7" name="Google Shape;367;p93"/>
          <p:cNvSpPr txBox="1">
            <a:spLocks noGrp="1"/>
          </p:cNvSpPr>
          <p:nvPr>
            <p:ph type="title"/>
          </p:nvPr>
        </p:nvSpPr>
        <p:spPr>
          <a:xfrm>
            <a:off x="838200" y="365125"/>
            <a:ext cx="3822189" cy="1155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a:solidFill>
                  <a:srgbClr val="2F5496"/>
                </a:solidFill>
              </a:rPr>
              <a:t>Typical </a:t>
            </a:r>
            <a:r>
              <a:rPr lang="en-US" sz="4000">
                <a:solidFill>
                  <a:srgbClr val="2F5496"/>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Day</a:t>
            </a:r>
            <a:endParaRPr/>
          </a:p>
        </p:txBody>
      </p:sp>
      <p:sp>
        <p:nvSpPr>
          <p:cNvPr id="368" name="Google Shape;368;p93"/>
          <p:cNvSpPr txBox="1">
            <a:spLocks noGrp="1"/>
          </p:cNvSpPr>
          <p:nvPr>
            <p:ph type="body" idx="1"/>
          </p:nvPr>
        </p:nvSpPr>
        <p:spPr>
          <a:xfrm>
            <a:off x="184925" y="1746600"/>
            <a:ext cx="4552200" cy="44304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800" dirty="0"/>
              <a:t>7:30am	Breakfast w/ host family</a:t>
            </a:r>
          </a:p>
          <a:p>
            <a:pPr marL="114300" lvl="0" indent="0" algn="l" rtl="0">
              <a:lnSpc>
                <a:spcPct val="90000"/>
              </a:lnSpc>
              <a:spcBef>
                <a:spcPts val="1000"/>
              </a:spcBef>
              <a:spcAft>
                <a:spcPts val="0"/>
              </a:spcAft>
              <a:buClr>
                <a:schemeClr val="dk1"/>
              </a:buClr>
              <a:buSzPts val="1800"/>
              <a:buNone/>
            </a:pPr>
            <a:endParaRPr dirty="0"/>
          </a:p>
          <a:p>
            <a:pPr marL="457200" lvl="0" indent="-342900" algn="l" rtl="0">
              <a:lnSpc>
                <a:spcPct val="90000"/>
              </a:lnSpc>
              <a:spcBef>
                <a:spcPts val="0"/>
              </a:spcBef>
              <a:spcAft>
                <a:spcPts val="0"/>
              </a:spcAft>
              <a:buClr>
                <a:schemeClr val="dk1"/>
              </a:buClr>
              <a:buSzPts val="1800"/>
              <a:buChar char="•"/>
            </a:pPr>
            <a:r>
              <a:rPr lang="en-US" sz="1800" dirty="0"/>
              <a:t>9:00-12 	Anthropology or </a:t>
            </a:r>
            <a:endParaRPr sz="1800" dirty="0"/>
          </a:p>
          <a:p>
            <a:pPr marL="457200" lvl="0" indent="0" algn="l" rtl="0">
              <a:lnSpc>
                <a:spcPct val="90000"/>
              </a:lnSpc>
              <a:spcBef>
                <a:spcPts val="0"/>
              </a:spcBef>
              <a:spcAft>
                <a:spcPts val="0"/>
              </a:spcAft>
              <a:buNone/>
            </a:pPr>
            <a:r>
              <a:rPr lang="en-US" sz="1800" dirty="0"/>
              <a:t>		Engineering Training at 		MVI</a:t>
            </a:r>
            <a:endParaRPr dirty="0"/>
          </a:p>
          <a:p>
            <a:pPr marL="457200" lvl="0" indent="-342900" algn="l" rtl="0">
              <a:lnSpc>
                <a:spcPct val="90000"/>
              </a:lnSpc>
              <a:spcBef>
                <a:spcPts val="1000"/>
              </a:spcBef>
              <a:spcAft>
                <a:spcPts val="0"/>
              </a:spcAft>
              <a:buClr>
                <a:schemeClr val="dk1"/>
              </a:buClr>
              <a:buSzPts val="1800"/>
              <a:buChar char="•"/>
            </a:pPr>
            <a:r>
              <a:rPr lang="en-US" sz="1800" dirty="0"/>
              <a:t>12-1		Lunch</a:t>
            </a:r>
            <a:endParaRPr dirty="0"/>
          </a:p>
          <a:p>
            <a:pPr marL="457200" lvl="0" indent="-342900" algn="l" rtl="0">
              <a:lnSpc>
                <a:spcPct val="90000"/>
              </a:lnSpc>
              <a:spcBef>
                <a:spcPts val="1000"/>
              </a:spcBef>
              <a:spcAft>
                <a:spcPts val="0"/>
              </a:spcAft>
              <a:buClr>
                <a:schemeClr val="dk1"/>
              </a:buClr>
              <a:buSzPts val="1800"/>
              <a:buChar char="•"/>
            </a:pPr>
            <a:r>
              <a:rPr lang="en-US" sz="1800" dirty="0"/>
              <a:t>1-4		Anthropology or 			Engineering Field Work</a:t>
            </a:r>
            <a:endParaRPr dirty="0"/>
          </a:p>
          <a:p>
            <a:pPr marL="457200" lvl="0" indent="-342900" algn="l" rtl="0">
              <a:lnSpc>
                <a:spcPct val="90000"/>
              </a:lnSpc>
              <a:spcBef>
                <a:spcPts val="1000"/>
              </a:spcBef>
              <a:spcAft>
                <a:spcPts val="0"/>
              </a:spcAft>
              <a:buClr>
                <a:schemeClr val="dk1"/>
              </a:buClr>
              <a:buSzPts val="1800"/>
              <a:buChar char="•"/>
            </a:pPr>
            <a:r>
              <a:rPr lang="en-US" sz="1800" dirty="0"/>
              <a:t>4-4:30	Debrief</a:t>
            </a:r>
            <a:endParaRPr dirty="0"/>
          </a:p>
          <a:p>
            <a:pPr marL="457200" lvl="0" indent="-342900" algn="l" rtl="0">
              <a:lnSpc>
                <a:spcPct val="90000"/>
              </a:lnSpc>
              <a:spcBef>
                <a:spcPts val="1000"/>
              </a:spcBef>
              <a:spcAft>
                <a:spcPts val="0"/>
              </a:spcAft>
              <a:buClr>
                <a:schemeClr val="dk1"/>
              </a:buClr>
              <a:buSzPts val="1800"/>
              <a:buChar char="•"/>
            </a:pPr>
            <a:r>
              <a:rPr lang="en-US" sz="1800" dirty="0"/>
              <a:t>5:30pm	Dinner w/host family</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94"/>
          <p:cNvSpPr/>
          <p:nvPr/>
        </p:nvSpPr>
        <p:spPr>
          <a:xfrm>
            <a:off x="768212" y="542550"/>
            <a:ext cx="1055915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2F5496"/>
                </a:solidFill>
                <a:latin typeface="Calibri"/>
                <a:ea typeface="Calibri"/>
                <a:cs typeface="Calibri"/>
                <a:sym typeface="Calibri"/>
              </a:rPr>
              <a:t>MONTEVERDE INSTITUTE</a:t>
            </a:r>
            <a:endParaRPr sz="3200" b="0" i="0" u="none" strike="noStrike" cap="none">
              <a:solidFill>
                <a:srgbClr val="2F5496"/>
              </a:solidFill>
              <a:latin typeface="Calibri"/>
              <a:ea typeface="Calibri"/>
              <a:cs typeface="Calibri"/>
              <a:sym typeface="Calibri"/>
            </a:endParaRPr>
          </a:p>
        </p:txBody>
      </p:sp>
      <p:sp>
        <p:nvSpPr>
          <p:cNvPr id="374" name="Google Shape;374;p94"/>
          <p:cNvSpPr/>
          <p:nvPr/>
        </p:nvSpPr>
        <p:spPr>
          <a:xfrm>
            <a:off x="768213" y="1172895"/>
            <a:ext cx="1055915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chemeClr val="dk1"/>
                </a:solidFill>
                <a:latin typeface="Calibri"/>
                <a:ea typeface="Calibri"/>
                <a:cs typeface="Calibri"/>
                <a:sym typeface="Calibri"/>
              </a:rPr>
              <a:t>Our </a:t>
            </a:r>
            <a:r>
              <a:rPr lang="en-US" sz="2400" b="1" i="0" u="none" strike="noStrike" cap="none">
                <a:solidFill>
                  <a:schemeClr val="dk1"/>
                </a:solidFill>
                <a:latin typeface="Calibri"/>
                <a:ea typeface="Calibri"/>
                <a:cs typeface="Calibri"/>
                <a:sym typeface="Calibri"/>
              </a:rPr>
              <a:t>mission</a:t>
            </a:r>
            <a:r>
              <a:rPr lang="en-US" sz="2400" b="0" i="0" u="none" strike="noStrike" cap="none">
                <a:solidFill>
                  <a:schemeClr val="dk1"/>
                </a:solidFill>
                <a:latin typeface="Calibri"/>
                <a:ea typeface="Calibri"/>
                <a:cs typeface="Calibri"/>
                <a:sym typeface="Calibri"/>
              </a:rPr>
              <a:t> is to promote social, ecological and economic sustainability by integrating community initiatives with education, research and conservation.</a:t>
            </a:r>
            <a:endParaRPr sz="2400" b="0" i="0" u="none" strike="noStrike" cap="none">
              <a:solidFill>
                <a:schemeClr val="dk1"/>
              </a:solidFill>
              <a:latin typeface="Calibri"/>
              <a:ea typeface="Calibri"/>
              <a:cs typeface="Calibri"/>
              <a:sym typeface="Calibri"/>
            </a:endParaRPr>
          </a:p>
        </p:txBody>
      </p:sp>
      <p:pic>
        <p:nvPicPr>
          <p:cNvPr id="375" name="Google Shape;375;p94" descr="Study Abroad Research Community Monteverde Costa Rica | Monteverde Institute"/>
          <p:cNvPicPr preferRelativeResize="0"/>
          <p:nvPr/>
        </p:nvPicPr>
        <p:blipFill rotWithShape="1">
          <a:blip r:embed="rId3">
            <a:alphaModFix/>
          </a:blip>
          <a:srcRect/>
          <a:stretch/>
        </p:blipFill>
        <p:spPr>
          <a:xfrm>
            <a:off x="4422710" y="2237184"/>
            <a:ext cx="7482106" cy="4364562"/>
          </a:xfrm>
          <a:prstGeom prst="rect">
            <a:avLst/>
          </a:prstGeom>
          <a:noFill/>
          <a:ln>
            <a:noFill/>
          </a:ln>
        </p:spPr>
      </p:pic>
      <p:pic>
        <p:nvPicPr>
          <p:cNvPr id="376" name="Google Shape;376;p94"/>
          <p:cNvPicPr preferRelativeResize="0"/>
          <p:nvPr/>
        </p:nvPicPr>
        <p:blipFill rotWithShape="1">
          <a:blip r:embed="rId4">
            <a:alphaModFix/>
          </a:blip>
          <a:srcRect/>
          <a:stretch/>
        </p:blipFill>
        <p:spPr>
          <a:xfrm>
            <a:off x="986622" y="2875471"/>
            <a:ext cx="3436088" cy="308798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95"/>
          <p:cNvPicPr preferRelativeResize="0"/>
          <p:nvPr/>
        </p:nvPicPr>
        <p:blipFill rotWithShape="1">
          <a:blip r:embed="rId3">
            <a:alphaModFix/>
          </a:blip>
          <a:srcRect t="36137" b="22221"/>
          <a:stretch/>
        </p:blipFill>
        <p:spPr>
          <a:xfrm>
            <a:off x="895739" y="1"/>
            <a:ext cx="10462192" cy="3247697"/>
          </a:xfrm>
          <a:prstGeom prst="rect">
            <a:avLst/>
          </a:prstGeom>
          <a:noFill/>
          <a:ln>
            <a:noFill/>
          </a:ln>
        </p:spPr>
      </p:pic>
      <p:sp>
        <p:nvSpPr>
          <p:cNvPr id="382" name="Google Shape;382;p95"/>
          <p:cNvSpPr/>
          <p:nvPr/>
        </p:nvSpPr>
        <p:spPr>
          <a:xfrm>
            <a:off x="820078" y="4188618"/>
            <a:ext cx="5269546" cy="22467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Calibri"/>
                <a:ea typeface="Calibri"/>
                <a:cs typeface="Calibri"/>
                <a:sym typeface="Calibri"/>
              </a:rPr>
              <a:t>Place-based education with more than 30 </a:t>
            </a:r>
            <a:r>
              <a:rPr lang="en-US" sz="2000" b="0" i="0" u="none" strike="noStrike" cap="none">
                <a:solidFill>
                  <a:srgbClr val="000000"/>
                </a:solidFill>
                <a:latin typeface="Calibri"/>
                <a:ea typeface="Calibri"/>
                <a:cs typeface="Calibri"/>
                <a:sym typeface="Calibri"/>
              </a:rPr>
              <a:t>collaborating universities that includes research and service to the community</a:t>
            </a:r>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222222"/>
                </a:solidFill>
                <a:latin typeface="Calibri"/>
                <a:ea typeface="Calibri"/>
                <a:cs typeface="Calibri"/>
                <a:sym typeface="Calibri"/>
              </a:rPr>
              <a:t>Three pillars: place-based education, applied research, and community programs. </a:t>
            </a:r>
            <a:endParaRPr sz="2000" b="0"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rgbClr val="222222"/>
              </a:solidFill>
              <a:latin typeface="Calibri"/>
              <a:ea typeface="Calibri"/>
              <a:cs typeface="Calibri"/>
              <a:sym typeface="Calibri"/>
            </a:endParaRPr>
          </a:p>
        </p:txBody>
      </p:sp>
      <p:grpSp>
        <p:nvGrpSpPr>
          <p:cNvPr id="383" name="Google Shape;383;p95"/>
          <p:cNvGrpSpPr/>
          <p:nvPr/>
        </p:nvGrpSpPr>
        <p:grpSpPr>
          <a:xfrm>
            <a:off x="7852517" y="3328690"/>
            <a:ext cx="2060687" cy="946679"/>
            <a:chOff x="1217394" y="571"/>
            <a:chExt cx="1247963" cy="623981"/>
          </a:xfrm>
        </p:grpSpPr>
        <p:sp>
          <p:nvSpPr>
            <p:cNvPr id="384" name="Google Shape;384;p95"/>
            <p:cNvSpPr/>
            <p:nvPr/>
          </p:nvSpPr>
          <p:spPr>
            <a:xfrm>
              <a:off x="1217394" y="571"/>
              <a:ext cx="1247963" cy="623981"/>
            </a:xfrm>
            <a:prstGeom prst="roundRect">
              <a:avLst>
                <a:gd name="adj" fmla="val 10000"/>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95"/>
            <p:cNvSpPr txBox="1"/>
            <p:nvPr/>
          </p:nvSpPr>
          <p:spPr>
            <a:xfrm>
              <a:off x="1235670" y="18847"/>
              <a:ext cx="1211411" cy="587429"/>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dk1"/>
                  </a:solidFill>
                  <a:latin typeface="Calibri"/>
                  <a:ea typeface="Calibri"/>
                  <a:cs typeface="Calibri"/>
                  <a:sym typeface="Calibri"/>
                </a:rPr>
                <a:t>ACADEMIC PROGRAMS</a:t>
              </a:r>
              <a:endParaRPr sz="2000" b="0" i="0" u="none" strike="noStrike" cap="none">
                <a:solidFill>
                  <a:schemeClr val="dk1"/>
                </a:solidFill>
                <a:latin typeface="Arial"/>
                <a:ea typeface="Arial"/>
                <a:cs typeface="Arial"/>
                <a:sym typeface="Arial"/>
              </a:endParaRPr>
            </a:p>
          </p:txBody>
        </p:sp>
      </p:grpSp>
      <p:grpSp>
        <p:nvGrpSpPr>
          <p:cNvPr id="386" name="Google Shape;386;p95"/>
          <p:cNvGrpSpPr/>
          <p:nvPr/>
        </p:nvGrpSpPr>
        <p:grpSpPr>
          <a:xfrm>
            <a:off x="9399258" y="4353948"/>
            <a:ext cx="513945" cy="671787"/>
            <a:chOff x="2099401" y="868671"/>
            <a:chExt cx="513945" cy="671787"/>
          </a:xfrm>
        </p:grpSpPr>
        <p:sp>
          <p:nvSpPr>
            <p:cNvPr id="387" name="Google Shape;387;p95"/>
            <p:cNvSpPr/>
            <p:nvPr/>
          </p:nvSpPr>
          <p:spPr>
            <a:xfrm rot="3600000">
              <a:off x="2031562" y="1095368"/>
              <a:ext cx="649623" cy="218393"/>
            </a:xfrm>
            <a:prstGeom prst="leftRightArrow">
              <a:avLst>
                <a:gd name="adj1" fmla="val 60000"/>
                <a:gd name="adj2" fmla="val 50000"/>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95"/>
            <p:cNvSpPr txBox="1"/>
            <p:nvPr/>
          </p:nvSpPr>
          <p:spPr>
            <a:xfrm rot="3600000">
              <a:off x="2097080" y="1139047"/>
              <a:ext cx="518587" cy="1310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b="0" i="0" u="none" strike="noStrike" cap="none">
                <a:solidFill>
                  <a:schemeClr val="lt1"/>
                </a:solidFill>
                <a:latin typeface="Calibri"/>
                <a:ea typeface="Calibri"/>
                <a:cs typeface="Calibri"/>
                <a:sym typeface="Calibri"/>
              </a:endParaRPr>
            </a:p>
          </p:txBody>
        </p:sp>
      </p:grpSp>
      <p:grpSp>
        <p:nvGrpSpPr>
          <p:cNvPr id="389" name="Google Shape;389;p95"/>
          <p:cNvGrpSpPr/>
          <p:nvPr/>
        </p:nvGrpSpPr>
        <p:grpSpPr>
          <a:xfrm>
            <a:off x="9592195" y="5206021"/>
            <a:ext cx="1765736" cy="918951"/>
            <a:chOff x="2247390" y="1784577"/>
            <a:chExt cx="1247963" cy="623981"/>
          </a:xfrm>
        </p:grpSpPr>
        <p:sp>
          <p:nvSpPr>
            <p:cNvPr id="390" name="Google Shape;390;p95"/>
            <p:cNvSpPr/>
            <p:nvPr/>
          </p:nvSpPr>
          <p:spPr>
            <a:xfrm>
              <a:off x="2247390" y="1784577"/>
              <a:ext cx="1247963" cy="623981"/>
            </a:xfrm>
            <a:prstGeom prst="roundRect">
              <a:avLst>
                <a:gd name="adj" fmla="val 10000"/>
              </a:avLst>
            </a:prstGeom>
            <a:gradFill>
              <a:gsLst>
                <a:gs pos="0">
                  <a:srgbClr val="D5E247"/>
                </a:gs>
                <a:gs pos="50000">
                  <a:srgbClr val="D5E300"/>
                </a:gs>
                <a:gs pos="100000">
                  <a:srgbClr val="C3D10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391" name="Google Shape;391;p95"/>
            <p:cNvSpPr txBox="1"/>
            <p:nvPr/>
          </p:nvSpPr>
          <p:spPr>
            <a:xfrm>
              <a:off x="2265666" y="1802853"/>
              <a:ext cx="1211411" cy="587429"/>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dk1"/>
                  </a:solidFill>
                  <a:latin typeface="Calibri"/>
                  <a:ea typeface="Calibri"/>
                  <a:cs typeface="Calibri"/>
                  <a:sym typeface="Calibri"/>
                </a:rPr>
                <a:t>COMMUNITY INITIATIVES</a:t>
              </a:r>
              <a:endParaRPr sz="2000" b="0" i="0" u="none" strike="noStrike" cap="none">
                <a:solidFill>
                  <a:schemeClr val="dk1"/>
                </a:solidFill>
                <a:latin typeface="Arial"/>
                <a:ea typeface="Arial"/>
                <a:cs typeface="Arial"/>
                <a:sym typeface="Arial"/>
              </a:endParaRPr>
            </a:p>
          </p:txBody>
        </p:sp>
      </p:grpSp>
      <p:grpSp>
        <p:nvGrpSpPr>
          <p:cNvPr id="392" name="Google Shape;392;p95"/>
          <p:cNvGrpSpPr/>
          <p:nvPr/>
        </p:nvGrpSpPr>
        <p:grpSpPr>
          <a:xfrm>
            <a:off x="8573422" y="5481260"/>
            <a:ext cx="649623" cy="218393"/>
            <a:chOff x="1516564" y="1987371"/>
            <a:chExt cx="649623" cy="218393"/>
          </a:xfrm>
        </p:grpSpPr>
        <p:sp>
          <p:nvSpPr>
            <p:cNvPr id="393" name="Google Shape;393;p95"/>
            <p:cNvSpPr/>
            <p:nvPr/>
          </p:nvSpPr>
          <p:spPr>
            <a:xfrm rot="10800000">
              <a:off x="1516564" y="1987371"/>
              <a:ext cx="649623" cy="218393"/>
            </a:xfrm>
            <a:prstGeom prst="leftRightArrow">
              <a:avLst>
                <a:gd name="adj1" fmla="val 60000"/>
                <a:gd name="adj2" fmla="val 50000"/>
              </a:avLst>
            </a:prstGeom>
            <a:gradFill>
              <a:gsLst>
                <a:gs pos="0">
                  <a:srgbClr val="D5E247"/>
                </a:gs>
                <a:gs pos="50000">
                  <a:srgbClr val="D5E300"/>
                </a:gs>
                <a:gs pos="100000">
                  <a:srgbClr val="C3D10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4" name="Google Shape;394;p95"/>
            <p:cNvSpPr txBox="1"/>
            <p:nvPr/>
          </p:nvSpPr>
          <p:spPr>
            <a:xfrm>
              <a:off x="1582082" y="2031050"/>
              <a:ext cx="518587" cy="1310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b="0" i="0" u="none" strike="noStrike" cap="none">
                <a:solidFill>
                  <a:schemeClr val="lt1"/>
                </a:solidFill>
                <a:latin typeface="Calibri"/>
                <a:ea typeface="Calibri"/>
                <a:cs typeface="Calibri"/>
                <a:sym typeface="Calibri"/>
              </a:endParaRPr>
            </a:p>
          </p:txBody>
        </p:sp>
      </p:grpSp>
      <p:grpSp>
        <p:nvGrpSpPr>
          <p:cNvPr id="395" name="Google Shape;395;p95"/>
          <p:cNvGrpSpPr/>
          <p:nvPr/>
        </p:nvGrpSpPr>
        <p:grpSpPr>
          <a:xfrm>
            <a:off x="6429895" y="5178293"/>
            <a:ext cx="1971980" cy="946678"/>
            <a:chOff x="187397" y="1784577"/>
            <a:chExt cx="1247963" cy="623981"/>
          </a:xfrm>
        </p:grpSpPr>
        <p:sp>
          <p:nvSpPr>
            <p:cNvPr id="396" name="Google Shape;396;p95"/>
            <p:cNvSpPr/>
            <p:nvPr/>
          </p:nvSpPr>
          <p:spPr>
            <a:xfrm>
              <a:off x="187397" y="1784577"/>
              <a:ext cx="1247963" cy="623981"/>
            </a:xfrm>
            <a:prstGeom prst="roundRect">
              <a:avLst>
                <a:gd name="adj" fmla="val 10000"/>
              </a:avLst>
            </a:prstGeom>
            <a:gradFill>
              <a:gsLst>
                <a:gs pos="0">
                  <a:srgbClr val="83BF47"/>
                </a:gs>
                <a:gs pos="50000">
                  <a:srgbClr val="75BD00"/>
                </a:gs>
                <a:gs pos="100000">
                  <a:srgbClr val="69AF0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397" name="Google Shape;397;p95"/>
            <p:cNvSpPr txBox="1"/>
            <p:nvPr/>
          </p:nvSpPr>
          <p:spPr>
            <a:xfrm>
              <a:off x="205673" y="1802853"/>
              <a:ext cx="1211411" cy="587429"/>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dk1"/>
                  </a:solidFill>
                  <a:latin typeface="Calibri"/>
                  <a:ea typeface="Calibri"/>
                  <a:cs typeface="Calibri"/>
                  <a:sym typeface="Calibri"/>
                </a:rPr>
                <a:t>RESEARCH</a:t>
              </a:r>
              <a:endParaRPr sz="2000" b="0" i="0" u="none" strike="noStrike" cap="none">
                <a:solidFill>
                  <a:schemeClr val="dk1"/>
                </a:solidFill>
                <a:latin typeface="Arial"/>
                <a:ea typeface="Arial"/>
                <a:cs typeface="Arial"/>
                <a:sym typeface="Arial"/>
              </a:endParaRPr>
            </a:p>
          </p:txBody>
        </p:sp>
      </p:grpSp>
      <p:grpSp>
        <p:nvGrpSpPr>
          <p:cNvPr id="398" name="Google Shape;398;p95"/>
          <p:cNvGrpSpPr/>
          <p:nvPr/>
        </p:nvGrpSpPr>
        <p:grpSpPr>
          <a:xfrm>
            <a:off x="7807723" y="4353948"/>
            <a:ext cx="513945" cy="671787"/>
            <a:chOff x="1069405" y="868671"/>
            <a:chExt cx="513945" cy="671787"/>
          </a:xfrm>
        </p:grpSpPr>
        <p:sp>
          <p:nvSpPr>
            <p:cNvPr id="399" name="Google Shape;399;p95"/>
            <p:cNvSpPr/>
            <p:nvPr/>
          </p:nvSpPr>
          <p:spPr>
            <a:xfrm rot="-3600000">
              <a:off x="1001566" y="1095368"/>
              <a:ext cx="649623" cy="218393"/>
            </a:xfrm>
            <a:prstGeom prst="leftRightArrow">
              <a:avLst>
                <a:gd name="adj1" fmla="val 60000"/>
                <a:gd name="adj2" fmla="val 50000"/>
              </a:avLst>
            </a:prstGeom>
            <a:gradFill>
              <a:gsLst>
                <a:gs pos="0">
                  <a:srgbClr val="83BF47"/>
                </a:gs>
                <a:gs pos="50000">
                  <a:srgbClr val="75BD00"/>
                </a:gs>
                <a:gs pos="100000">
                  <a:srgbClr val="69AF0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0" name="Google Shape;400;p95"/>
            <p:cNvSpPr txBox="1"/>
            <p:nvPr/>
          </p:nvSpPr>
          <p:spPr>
            <a:xfrm rot="-3600000">
              <a:off x="1067084" y="1139047"/>
              <a:ext cx="518587" cy="1310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b="0" i="0" u="none" strike="noStrike" cap="none">
                <a:solidFill>
                  <a:schemeClr val="lt1"/>
                </a:solidFill>
                <a:latin typeface="Calibri"/>
                <a:ea typeface="Calibri"/>
                <a:cs typeface="Calibri"/>
                <a:sym typeface="Calibri"/>
              </a:endParaRPr>
            </a:p>
          </p:txBody>
        </p:sp>
      </p:grpSp>
      <p:sp>
        <p:nvSpPr>
          <p:cNvPr id="401" name="Google Shape;401;p95"/>
          <p:cNvSpPr txBox="1"/>
          <p:nvPr/>
        </p:nvSpPr>
        <p:spPr>
          <a:xfrm>
            <a:off x="820078" y="3444769"/>
            <a:ext cx="585824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2F5496"/>
                </a:solidFill>
                <a:latin typeface="Calibri"/>
                <a:ea typeface="Calibri"/>
                <a:cs typeface="Calibri"/>
                <a:sym typeface="Calibri"/>
              </a:rPr>
              <a:t>The Monteverde Institute Model</a:t>
            </a:r>
            <a:endParaRPr sz="3200" b="0" i="0" u="none" strike="noStrike" cap="none">
              <a:solidFill>
                <a:srgbClr val="2F5496"/>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96"/>
          <p:cNvSpPr txBox="1">
            <a:spLocks noGrp="1"/>
          </p:cNvSpPr>
          <p:nvPr>
            <p:ph type="sldNum" idx="12"/>
          </p:nvPr>
        </p:nvSpPr>
        <p:spPr>
          <a:xfrm>
            <a:off x="11798011" y="6368386"/>
            <a:ext cx="238207" cy="40010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550"/>
              </a:spcBef>
              <a:spcAft>
                <a:spcPts val="0"/>
              </a:spcAft>
              <a:buClr>
                <a:srgbClr val="DDDDDD"/>
              </a:buClr>
              <a:buSzPts val="2000"/>
              <a:buNone/>
            </a:pPr>
            <a:fld id="{00000000-1234-1234-1234-123412341234}" type="slidenum">
              <a:rPr lang="en-US" sz="2000">
                <a:solidFill>
                  <a:srgbClr val="DDDDDD"/>
                </a:solidFill>
                <a:latin typeface="Poppins"/>
                <a:ea typeface="Poppins"/>
                <a:cs typeface="Poppins"/>
                <a:sym typeface="Poppins"/>
              </a:rPr>
              <a:t>27</a:t>
            </a:fld>
            <a:endParaRPr sz="2000">
              <a:solidFill>
                <a:srgbClr val="DDDDDD"/>
              </a:solidFill>
              <a:latin typeface="Poppins"/>
              <a:ea typeface="Poppins"/>
              <a:cs typeface="Poppins"/>
              <a:sym typeface="Poppins"/>
            </a:endParaRPr>
          </a:p>
        </p:txBody>
      </p:sp>
      <p:sp>
        <p:nvSpPr>
          <p:cNvPr id="407" name="Google Shape;407;p96"/>
          <p:cNvSpPr txBox="1">
            <a:spLocks noGrp="1"/>
          </p:cNvSpPr>
          <p:nvPr>
            <p:ph type="body" idx="1"/>
          </p:nvPr>
        </p:nvSpPr>
        <p:spPr>
          <a:xfrm>
            <a:off x="612670" y="341608"/>
            <a:ext cx="9947128" cy="1143000"/>
          </a:xfrm>
          <a:prstGeom prst="rect">
            <a:avLst/>
          </a:prstGeom>
          <a:noFill/>
          <a:ln>
            <a:noFill/>
          </a:ln>
        </p:spPr>
        <p:txBody>
          <a:bodyPr spcFirstLastPara="1" wrap="square" lIns="50800" tIns="50800" rIns="50800" bIns="50800" anchor="ctr" anchorCtr="0">
            <a:normAutofit/>
          </a:bodyPr>
          <a:lstStyle/>
          <a:p>
            <a:pPr marL="0" lvl="0" indent="0" algn="l" rtl="0">
              <a:lnSpc>
                <a:spcPct val="90000"/>
              </a:lnSpc>
              <a:spcBef>
                <a:spcPts val="0"/>
              </a:spcBef>
              <a:spcAft>
                <a:spcPts val="0"/>
              </a:spcAft>
              <a:buClr>
                <a:srgbClr val="2F5496"/>
              </a:buClr>
              <a:buSzPts val="4000"/>
              <a:buNone/>
            </a:pPr>
            <a:r>
              <a:rPr lang="en-US" sz="4000">
                <a:solidFill>
                  <a:srgbClr val="2F5496"/>
                </a:solidFill>
                <a:latin typeface="Calibri"/>
                <a:ea typeface="Calibri"/>
                <a:cs typeface="Calibri"/>
                <a:sym typeface="Calibri"/>
              </a:rPr>
              <a:t>Monteverde Institute Orientation</a:t>
            </a:r>
            <a:endParaRPr sz="4000">
              <a:solidFill>
                <a:srgbClr val="2F5496"/>
              </a:solidFill>
              <a:latin typeface="Calibri"/>
              <a:ea typeface="Calibri"/>
              <a:cs typeface="Calibri"/>
              <a:sym typeface="Calibri"/>
            </a:endParaRPr>
          </a:p>
        </p:txBody>
      </p:sp>
      <p:sp>
        <p:nvSpPr>
          <p:cNvPr id="408" name="Google Shape;408;p96"/>
          <p:cNvSpPr txBox="1">
            <a:spLocks noGrp="1"/>
          </p:cNvSpPr>
          <p:nvPr>
            <p:ph type="body" idx="2"/>
          </p:nvPr>
        </p:nvSpPr>
        <p:spPr>
          <a:xfrm>
            <a:off x="546701" y="1167367"/>
            <a:ext cx="7456483" cy="3888784"/>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2250"/>
              </a:spcBef>
              <a:spcAft>
                <a:spcPts val="0"/>
              </a:spcAft>
              <a:buClr>
                <a:srgbClr val="FFFFFF"/>
              </a:buClr>
              <a:buSzPts val="3000"/>
              <a:buFont typeface="Calibri"/>
              <a:buNone/>
            </a:pPr>
            <a:r>
              <a:rPr lang="en-US"/>
              <a:t>Facilities orientation </a:t>
            </a:r>
            <a:endParaRPr/>
          </a:p>
          <a:p>
            <a:pPr marL="0" lvl="0" indent="0" algn="l" rtl="0">
              <a:lnSpc>
                <a:spcPct val="90000"/>
              </a:lnSpc>
              <a:spcBef>
                <a:spcPts val="2250"/>
              </a:spcBef>
              <a:spcAft>
                <a:spcPts val="0"/>
              </a:spcAft>
              <a:buClr>
                <a:srgbClr val="FFFFFF"/>
              </a:buClr>
              <a:buSzPts val="3000"/>
              <a:buFont typeface="Calibri"/>
              <a:buNone/>
            </a:pPr>
            <a:r>
              <a:rPr lang="en-US"/>
              <a:t>Introductory presentation to Monteverde and campus tour</a:t>
            </a:r>
            <a:endParaRPr/>
          </a:p>
          <a:p>
            <a:pPr marL="0" lvl="0" indent="0" algn="l" rtl="0">
              <a:lnSpc>
                <a:spcPct val="90000"/>
              </a:lnSpc>
              <a:spcBef>
                <a:spcPts val="2250"/>
              </a:spcBef>
              <a:spcAft>
                <a:spcPts val="0"/>
              </a:spcAft>
              <a:buClr>
                <a:srgbClr val="FFFFFF"/>
              </a:buClr>
              <a:buSzPts val="3000"/>
              <a:buFont typeface="Calibri"/>
              <a:buNone/>
            </a:pPr>
            <a:r>
              <a:rPr lang="en-US"/>
              <a:t>Classes</a:t>
            </a:r>
            <a:endParaRPr/>
          </a:p>
          <a:p>
            <a:pPr marL="0" lvl="0" indent="0" algn="l" rtl="0">
              <a:lnSpc>
                <a:spcPct val="90000"/>
              </a:lnSpc>
              <a:spcBef>
                <a:spcPts val="2250"/>
              </a:spcBef>
              <a:spcAft>
                <a:spcPts val="0"/>
              </a:spcAft>
              <a:buClr>
                <a:srgbClr val="FFFFFF"/>
              </a:buClr>
              <a:buSzPts val="3000"/>
              <a:buFont typeface="Calibri"/>
              <a:buNone/>
            </a:pPr>
            <a:endParaRPr/>
          </a:p>
        </p:txBody>
      </p:sp>
      <p:pic>
        <p:nvPicPr>
          <p:cNvPr id="409" name="Google Shape;409;p96"/>
          <p:cNvPicPr preferRelativeResize="0"/>
          <p:nvPr/>
        </p:nvPicPr>
        <p:blipFill rotWithShape="1">
          <a:blip r:embed="rId3">
            <a:alphaModFix/>
          </a:blip>
          <a:srcRect/>
          <a:stretch/>
        </p:blipFill>
        <p:spPr>
          <a:xfrm>
            <a:off x="8199057" y="1007636"/>
            <a:ext cx="3837161" cy="2421364"/>
          </a:xfrm>
          <a:prstGeom prst="rect">
            <a:avLst/>
          </a:prstGeom>
          <a:noFill/>
          <a:ln>
            <a:noFill/>
          </a:ln>
        </p:spPr>
      </p:pic>
      <p:pic>
        <p:nvPicPr>
          <p:cNvPr id="410" name="Google Shape;410;p96"/>
          <p:cNvPicPr preferRelativeResize="0"/>
          <p:nvPr/>
        </p:nvPicPr>
        <p:blipFill rotWithShape="1">
          <a:blip r:embed="rId4">
            <a:alphaModFix/>
          </a:blip>
          <a:srcRect/>
          <a:stretch/>
        </p:blipFill>
        <p:spPr>
          <a:xfrm>
            <a:off x="267857" y="3560760"/>
            <a:ext cx="3743503" cy="3007680"/>
          </a:xfrm>
          <a:prstGeom prst="rect">
            <a:avLst/>
          </a:prstGeom>
          <a:noFill/>
          <a:ln>
            <a:noFill/>
          </a:ln>
        </p:spPr>
      </p:pic>
      <p:pic>
        <p:nvPicPr>
          <p:cNvPr id="411" name="Google Shape;411;p96"/>
          <p:cNvPicPr preferRelativeResize="0"/>
          <p:nvPr/>
        </p:nvPicPr>
        <p:blipFill rotWithShape="1">
          <a:blip r:embed="rId5">
            <a:alphaModFix/>
          </a:blip>
          <a:srcRect/>
          <a:stretch/>
        </p:blipFill>
        <p:spPr>
          <a:xfrm>
            <a:off x="4090880" y="3560760"/>
            <a:ext cx="4010240" cy="3007680"/>
          </a:xfrm>
          <a:prstGeom prst="rect">
            <a:avLst/>
          </a:prstGeom>
          <a:noFill/>
          <a:ln>
            <a:noFill/>
          </a:ln>
        </p:spPr>
      </p:pic>
      <p:pic>
        <p:nvPicPr>
          <p:cNvPr id="412" name="Google Shape;412;p96"/>
          <p:cNvPicPr preferRelativeResize="0"/>
          <p:nvPr/>
        </p:nvPicPr>
        <p:blipFill rotWithShape="1">
          <a:blip r:embed="rId6">
            <a:alphaModFix/>
          </a:blip>
          <a:srcRect l="33234" r="32760"/>
          <a:stretch/>
        </p:blipFill>
        <p:spPr>
          <a:xfrm>
            <a:off x="8199057" y="3560759"/>
            <a:ext cx="3837162" cy="300768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97"/>
          <p:cNvSpPr txBox="1">
            <a:spLocks noGrp="1"/>
          </p:cNvSpPr>
          <p:nvPr>
            <p:ph type="sldNum" idx="12"/>
          </p:nvPr>
        </p:nvSpPr>
        <p:spPr>
          <a:xfrm>
            <a:off x="11798011" y="6368386"/>
            <a:ext cx="238207" cy="40010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550"/>
              </a:spcBef>
              <a:spcAft>
                <a:spcPts val="0"/>
              </a:spcAft>
              <a:buClr>
                <a:srgbClr val="DDDDDD"/>
              </a:buClr>
              <a:buSzPts val="2000"/>
              <a:buNone/>
            </a:pPr>
            <a:fld id="{00000000-1234-1234-1234-123412341234}" type="slidenum">
              <a:rPr lang="en-US" sz="2000">
                <a:solidFill>
                  <a:srgbClr val="DDDDDD"/>
                </a:solidFill>
                <a:latin typeface="Poppins"/>
                <a:ea typeface="Poppins"/>
                <a:cs typeface="Poppins"/>
                <a:sym typeface="Poppins"/>
              </a:rPr>
              <a:t>28</a:t>
            </a:fld>
            <a:endParaRPr sz="2000">
              <a:solidFill>
                <a:srgbClr val="DDDDDD"/>
              </a:solidFill>
              <a:latin typeface="Poppins"/>
              <a:ea typeface="Poppins"/>
              <a:cs typeface="Poppins"/>
              <a:sym typeface="Poppins"/>
            </a:endParaRPr>
          </a:p>
        </p:txBody>
      </p:sp>
      <p:sp>
        <p:nvSpPr>
          <p:cNvPr id="418" name="Google Shape;418;p97"/>
          <p:cNvSpPr txBox="1">
            <a:spLocks noGrp="1"/>
          </p:cNvSpPr>
          <p:nvPr>
            <p:ph type="body" idx="1"/>
          </p:nvPr>
        </p:nvSpPr>
        <p:spPr>
          <a:xfrm>
            <a:off x="562431" y="1718594"/>
            <a:ext cx="7144655" cy="4908316"/>
          </a:xfrm>
          <a:prstGeom prst="rect">
            <a:avLst/>
          </a:prstGeom>
          <a:noFill/>
          <a:ln>
            <a:noFill/>
          </a:ln>
        </p:spPr>
        <p:txBody>
          <a:bodyPr spcFirstLastPara="1" wrap="square" lIns="50800" tIns="50800" rIns="50800" bIns="50800" anchor="t" anchorCtr="0">
            <a:normAutofit fontScale="92500" lnSpcReduction="10000"/>
          </a:bodyPr>
          <a:lstStyle/>
          <a:p>
            <a:pPr marL="279400" lvl="0" indent="-279400" algn="l" rtl="0">
              <a:lnSpc>
                <a:spcPct val="120000"/>
              </a:lnSpc>
              <a:spcBef>
                <a:spcPts val="0"/>
              </a:spcBef>
              <a:spcAft>
                <a:spcPts val="0"/>
              </a:spcAft>
              <a:buSzPct val="125000"/>
              <a:buChar char="•"/>
            </a:pPr>
            <a:r>
              <a:rPr lang="en-US"/>
              <a:t>Health and safety are shared responsibilities, self-care and group awareness are important</a:t>
            </a:r>
            <a:endParaRPr/>
          </a:p>
          <a:p>
            <a:pPr marL="279400" lvl="0" indent="-103187" algn="l" rtl="0">
              <a:lnSpc>
                <a:spcPct val="120000"/>
              </a:lnSpc>
              <a:spcBef>
                <a:spcPts val="0"/>
              </a:spcBef>
              <a:spcAft>
                <a:spcPts val="0"/>
              </a:spcAft>
              <a:buSzPct val="125000"/>
              <a:buNone/>
            </a:pPr>
            <a:endParaRPr/>
          </a:p>
          <a:p>
            <a:pPr marL="279400" lvl="0" indent="-279400" algn="l" rtl="0">
              <a:lnSpc>
                <a:spcPct val="120000"/>
              </a:lnSpc>
              <a:spcBef>
                <a:spcPts val="0"/>
              </a:spcBef>
              <a:spcAft>
                <a:spcPts val="0"/>
              </a:spcAft>
              <a:buSzPct val="125000"/>
              <a:buChar char="•"/>
            </a:pPr>
            <a:r>
              <a:rPr lang="en-US"/>
              <a:t>More orientation when you arrive</a:t>
            </a:r>
            <a:endParaRPr/>
          </a:p>
          <a:p>
            <a:pPr marL="279400" lvl="0" indent="-103187" algn="l" rtl="0">
              <a:lnSpc>
                <a:spcPct val="120000"/>
              </a:lnSpc>
              <a:spcBef>
                <a:spcPts val="0"/>
              </a:spcBef>
              <a:spcAft>
                <a:spcPts val="0"/>
              </a:spcAft>
              <a:buSzPct val="125000"/>
              <a:buNone/>
            </a:pPr>
            <a:endParaRPr/>
          </a:p>
          <a:p>
            <a:pPr marL="279400" lvl="0" indent="-279400" algn="l" rtl="0">
              <a:lnSpc>
                <a:spcPct val="120000"/>
              </a:lnSpc>
              <a:spcBef>
                <a:spcPts val="0"/>
              </a:spcBef>
              <a:spcAft>
                <a:spcPts val="0"/>
              </a:spcAft>
              <a:buSzPct val="125000"/>
              <a:buChar char="•"/>
            </a:pPr>
            <a:r>
              <a:rPr lang="en-US"/>
              <a:t>Consider site-specific risks and contingency plans throughout the program</a:t>
            </a:r>
            <a:endParaRPr/>
          </a:p>
          <a:p>
            <a:pPr marL="279400" lvl="0" indent="-103187" algn="l" rtl="0">
              <a:lnSpc>
                <a:spcPct val="120000"/>
              </a:lnSpc>
              <a:spcBef>
                <a:spcPts val="0"/>
              </a:spcBef>
              <a:spcAft>
                <a:spcPts val="0"/>
              </a:spcAft>
              <a:buSzPct val="125000"/>
              <a:buNone/>
            </a:pPr>
            <a:endParaRPr/>
          </a:p>
          <a:p>
            <a:pPr marL="279400" lvl="0" indent="-279400" algn="l" rtl="0">
              <a:lnSpc>
                <a:spcPct val="120000"/>
              </a:lnSpc>
              <a:spcBef>
                <a:spcPts val="0"/>
              </a:spcBef>
              <a:spcAft>
                <a:spcPts val="0"/>
              </a:spcAft>
              <a:buSzPct val="125000"/>
              <a:buChar char="•"/>
            </a:pPr>
            <a:r>
              <a:rPr lang="en-US"/>
              <a:t>WFR-certified program staff and MVI emergency response team</a:t>
            </a:r>
            <a:endParaRPr/>
          </a:p>
          <a:p>
            <a:pPr marL="279400" lvl="0" indent="-103187" algn="l" rtl="0">
              <a:lnSpc>
                <a:spcPct val="120000"/>
              </a:lnSpc>
              <a:spcBef>
                <a:spcPts val="0"/>
              </a:spcBef>
              <a:spcAft>
                <a:spcPts val="0"/>
              </a:spcAft>
              <a:buSzPct val="125000"/>
              <a:buNone/>
            </a:pPr>
            <a:endParaRPr/>
          </a:p>
          <a:p>
            <a:pPr marL="279400" lvl="0" indent="-279400" algn="l" rtl="0">
              <a:lnSpc>
                <a:spcPct val="120000"/>
              </a:lnSpc>
              <a:spcBef>
                <a:spcPts val="0"/>
              </a:spcBef>
              <a:spcAft>
                <a:spcPts val="0"/>
              </a:spcAft>
              <a:buSzPct val="125000"/>
              <a:buChar char="•"/>
            </a:pPr>
            <a:r>
              <a:rPr lang="en-US"/>
              <a:t>911 service</a:t>
            </a:r>
            <a:endParaRPr/>
          </a:p>
        </p:txBody>
      </p:sp>
      <p:sp>
        <p:nvSpPr>
          <p:cNvPr id="419" name="Google Shape;419;p97"/>
          <p:cNvSpPr txBox="1">
            <a:spLocks noGrp="1"/>
          </p:cNvSpPr>
          <p:nvPr>
            <p:ph type="body" idx="2"/>
          </p:nvPr>
        </p:nvSpPr>
        <p:spPr>
          <a:xfrm>
            <a:off x="874977" y="483870"/>
            <a:ext cx="8645562" cy="1143000"/>
          </a:xfrm>
          <a:prstGeom prst="rect">
            <a:avLst/>
          </a:prstGeom>
          <a:noFill/>
          <a:ln>
            <a:noFill/>
          </a:ln>
        </p:spPr>
        <p:txBody>
          <a:bodyPr spcFirstLastPara="1" wrap="square" lIns="50800" tIns="50800" rIns="50800" bIns="50800" anchor="ctr" anchorCtr="0">
            <a:normAutofit/>
          </a:bodyPr>
          <a:lstStyle/>
          <a:p>
            <a:pPr marL="0" lvl="0" indent="0" algn="l" rtl="0">
              <a:lnSpc>
                <a:spcPct val="90000"/>
              </a:lnSpc>
              <a:spcBef>
                <a:spcPts val="0"/>
              </a:spcBef>
              <a:spcAft>
                <a:spcPts val="0"/>
              </a:spcAft>
              <a:buClr>
                <a:srgbClr val="2F5496"/>
              </a:buClr>
              <a:buSzPts val="4000"/>
              <a:buNone/>
            </a:pPr>
            <a:r>
              <a:rPr lang="en-US" sz="4000">
                <a:solidFill>
                  <a:srgbClr val="2F5496"/>
                </a:solidFill>
                <a:latin typeface="Calibri"/>
                <a:ea typeface="Calibri"/>
                <a:cs typeface="Calibri"/>
                <a:sym typeface="Calibri"/>
              </a:rPr>
              <a:t>Health &amp; Safety</a:t>
            </a:r>
            <a:endParaRPr/>
          </a:p>
        </p:txBody>
      </p:sp>
      <p:sp>
        <p:nvSpPr>
          <p:cNvPr id="420" name="Google Shape;420;p97" descr="WMA | Wilderness Medical Associates International"/>
          <p:cNvSpPr/>
          <p:nvPr/>
        </p:nvSpPr>
        <p:spPr>
          <a:xfrm>
            <a:off x="77788" y="-72232"/>
            <a:ext cx="152400" cy="152401"/>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pic>
        <p:nvPicPr>
          <p:cNvPr id="421" name="Google Shape;421;p97" descr="Wilderness First Responder Certified first responder Wilderness medical  emergency Wilderness first aid certification in the US, Webmaster, emblem,  label png | PNGEgg"/>
          <p:cNvPicPr preferRelativeResize="0"/>
          <p:nvPr/>
        </p:nvPicPr>
        <p:blipFill rotWithShape="1">
          <a:blip r:embed="rId3">
            <a:alphaModFix/>
          </a:blip>
          <a:srcRect/>
          <a:stretch/>
        </p:blipFill>
        <p:spPr>
          <a:xfrm>
            <a:off x="7890243" y="1718594"/>
            <a:ext cx="3739326" cy="3552360"/>
          </a:xfrm>
          <a:prstGeom prst="rect">
            <a:avLst/>
          </a:prstGeom>
          <a:noFill/>
          <a:ln>
            <a:noFill/>
          </a:ln>
        </p:spPr>
      </p:pic>
      <p:sp>
        <p:nvSpPr>
          <p:cNvPr id="422" name="Google Shape;422;p97"/>
          <p:cNvSpPr/>
          <p:nvPr/>
        </p:nvSpPr>
        <p:spPr>
          <a:xfrm>
            <a:off x="8184074" y="3294719"/>
            <a:ext cx="1712328"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none" strike="noStrike" cap="none">
                <a:solidFill>
                  <a:schemeClr val="dk1"/>
                </a:solidFill>
                <a:latin typeface="Arial"/>
                <a:ea typeface="Arial"/>
                <a:cs typeface="Arial"/>
                <a:sym typeface="Arial"/>
              </a:rPr>
              <a:t>https://www.pngegg.com/en/png-iexnd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428" name="Google Shape;428;p98"/>
          <p:cNvSpPr txBox="1">
            <a:spLocks noGrp="1"/>
          </p:cNvSpPr>
          <p:nvPr>
            <p:ph type="body" idx="1"/>
          </p:nvPr>
        </p:nvSpPr>
        <p:spPr>
          <a:xfrm>
            <a:off x="653362" y="1301576"/>
            <a:ext cx="6181074" cy="3888784"/>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2250"/>
              </a:spcBef>
              <a:spcAft>
                <a:spcPts val="0"/>
              </a:spcAft>
              <a:buSzPts val="3000"/>
              <a:buNone/>
            </a:pPr>
            <a:r>
              <a:rPr lang="en-US"/>
              <a:t>An integral part of the program since MVI academic programs began (1987)</a:t>
            </a:r>
            <a:endParaRPr/>
          </a:p>
          <a:p>
            <a:pPr marL="0" lvl="0" indent="0" algn="l" rtl="0">
              <a:lnSpc>
                <a:spcPct val="90000"/>
              </a:lnSpc>
              <a:spcBef>
                <a:spcPts val="2250"/>
              </a:spcBef>
              <a:spcAft>
                <a:spcPts val="0"/>
              </a:spcAft>
              <a:buSzPts val="3000"/>
              <a:buNone/>
            </a:pPr>
            <a:r>
              <a:rPr lang="en-US"/>
              <a:t>Community connections and local context</a:t>
            </a:r>
            <a:endParaRPr/>
          </a:p>
          <a:p>
            <a:pPr marL="0" lvl="0" indent="0" algn="l" rtl="0">
              <a:lnSpc>
                <a:spcPct val="90000"/>
              </a:lnSpc>
              <a:spcBef>
                <a:spcPts val="2250"/>
              </a:spcBef>
              <a:spcAft>
                <a:spcPts val="0"/>
              </a:spcAft>
              <a:buSzPts val="3000"/>
              <a:buNone/>
            </a:pPr>
            <a:r>
              <a:rPr lang="en-US"/>
              <a:t>Cultural immersion</a:t>
            </a:r>
            <a:endParaRPr/>
          </a:p>
          <a:p>
            <a:pPr marL="0" lvl="0" indent="0" algn="l" rtl="0">
              <a:lnSpc>
                <a:spcPct val="90000"/>
              </a:lnSpc>
              <a:spcBef>
                <a:spcPts val="2250"/>
              </a:spcBef>
              <a:spcAft>
                <a:spcPts val="0"/>
              </a:spcAft>
              <a:buSzPts val="3000"/>
              <a:buNone/>
            </a:pPr>
            <a:r>
              <a:rPr lang="en-US"/>
              <a:t>Spanish</a:t>
            </a:r>
            <a:endParaRPr/>
          </a:p>
        </p:txBody>
      </p:sp>
      <p:sp>
        <p:nvSpPr>
          <p:cNvPr id="429" name="Google Shape;429;p98"/>
          <p:cNvSpPr txBox="1">
            <a:spLocks noGrp="1"/>
          </p:cNvSpPr>
          <p:nvPr>
            <p:ph type="body" idx="2"/>
          </p:nvPr>
        </p:nvSpPr>
        <p:spPr>
          <a:xfrm>
            <a:off x="653362" y="495300"/>
            <a:ext cx="8645562" cy="1143000"/>
          </a:xfrm>
          <a:prstGeom prst="rect">
            <a:avLst/>
          </a:prstGeom>
          <a:noFill/>
          <a:ln>
            <a:noFill/>
          </a:ln>
        </p:spPr>
        <p:txBody>
          <a:bodyPr spcFirstLastPara="1" wrap="square" lIns="50800" tIns="50800" rIns="50800" bIns="50800" anchor="ctr" anchorCtr="0">
            <a:normAutofit/>
          </a:bodyPr>
          <a:lstStyle/>
          <a:p>
            <a:pPr marL="0" lvl="0" indent="0" algn="l" rtl="0">
              <a:lnSpc>
                <a:spcPct val="90000"/>
              </a:lnSpc>
              <a:spcBef>
                <a:spcPts val="0"/>
              </a:spcBef>
              <a:spcAft>
                <a:spcPts val="0"/>
              </a:spcAft>
              <a:buClr>
                <a:srgbClr val="2F5496"/>
              </a:buClr>
              <a:buSzPts val="4000"/>
              <a:buNone/>
            </a:pPr>
            <a:r>
              <a:rPr lang="en-US" sz="4000">
                <a:solidFill>
                  <a:srgbClr val="2F5496"/>
                </a:solidFill>
                <a:latin typeface="Calibri"/>
                <a:ea typeface="Calibri"/>
                <a:cs typeface="Calibri"/>
                <a:sym typeface="Calibri"/>
              </a:rPr>
              <a:t>Homestays</a:t>
            </a:r>
            <a:endParaRPr sz="4000">
              <a:solidFill>
                <a:srgbClr val="2F5496"/>
              </a:solidFill>
              <a:latin typeface="Calibri"/>
              <a:ea typeface="Calibri"/>
              <a:cs typeface="Calibri"/>
              <a:sym typeface="Calibri"/>
            </a:endParaRPr>
          </a:p>
        </p:txBody>
      </p:sp>
      <p:pic>
        <p:nvPicPr>
          <p:cNvPr id="430" name="Google Shape;430;p98" descr="Emily Jefferies and her Homestay family.&amp;nbsp;"/>
          <p:cNvPicPr preferRelativeResize="0"/>
          <p:nvPr/>
        </p:nvPicPr>
        <p:blipFill rotWithShape="1">
          <a:blip r:embed="rId3">
            <a:alphaModFix/>
          </a:blip>
          <a:srcRect/>
          <a:stretch/>
        </p:blipFill>
        <p:spPr>
          <a:xfrm>
            <a:off x="7279750" y="167854"/>
            <a:ext cx="4241548" cy="3298983"/>
          </a:xfrm>
          <a:prstGeom prst="rect">
            <a:avLst/>
          </a:prstGeom>
          <a:noFill/>
          <a:ln>
            <a:noFill/>
          </a:ln>
        </p:spPr>
      </p:pic>
      <p:pic>
        <p:nvPicPr>
          <p:cNvPr id="431" name="Google Shape;431;p98" descr="We Work With More Than 120 Local Families | Monteverde Institute"/>
          <p:cNvPicPr preferRelativeResize="0"/>
          <p:nvPr/>
        </p:nvPicPr>
        <p:blipFill rotWithShape="1">
          <a:blip r:embed="rId4">
            <a:alphaModFix/>
          </a:blip>
          <a:srcRect/>
          <a:stretch/>
        </p:blipFill>
        <p:spPr>
          <a:xfrm>
            <a:off x="5961503" y="3612032"/>
            <a:ext cx="5559795" cy="3127385"/>
          </a:xfrm>
          <a:prstGeom prst="rect">
            <a:avLst/>
          </a:prstGeom>
          <a:noFill/>
          <a:ln>
            <a:noFill/>
          </a:ln>
        </p:spPr>
      </p:pic>
      <p:pic>
        <p:nvPicPr>
          <p:cNvPr id="432" name="Google Shape;432;p98" descr="We Work With More Than 120 Local Families | Monteverde Institute"/>
          <p:cNvPicPr preferRelativeResize="0"/>
          <p:nvPr/>
        </p:nvPicPr>
        <p:blipFill rotWithShape="1">
          <a:blip r:embed="rId5">
            <a:alphaModFix/>
          </a:blip>
          <a:srcRect l="26881" t="25383" r="24555"/>
          <a:stretch/>
        </p:blipFill>
        <p:spPr>
          <a:xfrm>
            <a:off x="2373923" y="3898640"/>
            <a:ext cx="3167550" cy="28228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558B06-B5E4-FD58-20D1-22BFC218AC22}"/>
              </a:ext>
            </a:extLst>
          </p:cNvPr>
          <p:cNvPicPr>
            <a:picLocks noChangeAspect="1"/>
          </p:cNvPicPr>
          <p:nvPr/>
        </p:nvPicPr>
        <p:blipFill>
          <a:blip r:embed="rId2"/>
          <a:srcRect b="8083"/>
          <a:stretch>
            <a:fillRect/>
          </a:stretch>
        </p:blipFill>
        <p:spPr>
          <a:xfrm>
            <a:off x="1301986" y="1911097"/>
            <a:ext cx="4794015" cy="3264409"/>
          </a:xfrm>
          <a:prstGeom prst="rect">
            <a:avLst/>
          </a:prstGeom>
        </p:spPr>
      </p:pic>
      <p:pic>
        <p:nvPicPr>
          <p:cNvPr id="7" name="Picture 6">
            <a:extLst>
              <a:ext uri="{FF2B5EF4-FFF2-40B4-BE49-F238E27FC236}">
                <a16:creationId xmlns:a16="http://schemas.microsoft.com/office/drawing/2014/main" id="{AE777A93-E6FD-67E4-EA5B-D9AC20EF2D9F}"/>
              </a:ext>
            </a:extLst>
          </p:cNvPr>
          <p:cNvPicPr>
            <a:picLocks noChangeAspect="1"/>
          </p:cNvPicPr>
          <p:nvPr/>
        </p:nvPicPr>
        <p:blipFill>
          <a:blip r:embed="rId3"/>
          <a:stretch>
            <a:fillRect/>
          </a:stretch>
        </p:blipFill>
        <p:spPr>
          <a:xfrm>
            <a:off x="6552725" y="3705026"/>
            <a:ext cx="4058866" cy="2940958"/>
          </a:xfrm>
          <a:prstGeom prst="rect">
            <a:avLst/>
          </a:prstGeom>
        </p:spPr>
      </p:pic>
      <p:pic>
        <p:nvPicPr>
          <p:cNvPr id="11" name="Picture 10">
            <a:extLst>
              <a:ext uri="{FF2B5EF4-FFF2-40B4-BE49-F238E27FC236}">
                <a16:creationId xmlns:a16="http://schemas.microsoft.com/office/drawing/2014/main" id="{D7F26901-A25E-D9A3-4A56-23518F053D66}"/>
              </a:ext>
            </a:extLst>
          </p:cNvPr>
          <p:cNvPicPr>
            <a:picLocks noChangeAspect="1"/>
          </p:cNvPicPr>
          <p:nvPr/>
        </p:nvPicPr>
        <p:blipFill>
          <a:blip r:embed="rId4"/>
          <a:stretch>
            <a:fillRect/>
          </a:stretch>
        </p:blipFill>
        <p:spPr>
          <a:xfrm>
            <a:off x="6214865" y="156532"/>
            <a:ext cx="4734586" cy="3162741"/>
          </a:xfrm>
          <a:prstGeom prst="rect">
            <a:avLst/>
          </a:prstGeom>
        </p:spPr>
      </p:pic>
    </p:spTree>
    <p:extLst>
      <p:ext uri="{BB962C8B-B14F-4D97-AF65-F5344CB8AC3E}">
        <p14:creationId xmlns:p14="http://schemas.microsoft.com/office/powerpoint/2010/main" val="305579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99"/>
          <p:cNvSpPr txBox="1">
            <a:spLocks noGrp="1"/>
          </p:cNvSpPr>
          <p:nvPr>
            <p:ph type="sldNum" idx="12"/>
          </p:nvPr>
        </p:nvSpPr>
        <p:spPr>
          <a:xfrm>
            <a:off x="11645586" y="6331810"/>
            <a:ext cx="546415" cy="40010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550"/>
              </a:spcBef>
              <a:spcAft>
                <a:spcPts val="0"/>
              </a:spcAft>
              <a:buClr>
                <a:srgbClr val="DDDDDD"/>
              </a:buClr>
              <a:buSzPts val="2000"/>
              <a:buNone/>
            </a:pPr>
            <a:fld id="{00000000-1234-1234-1234-123412341234}" type="slidenum">
              <a:rPr lang="en-US" sz="2000">
                <a:solidFill>
                  <a:srgbClr val="DDDDDD"/>
                </a:solidFill>
                <a:latin typeface="Poppins"/>
                <a:ea typeface="Poppins"/>
                <a:cs typeface="Poppins"/>
                <a:sym typeface="Poppins"/>
              </a:rPr>
              <a:t>30</a:t>
            </a:fld>
            <a:endParaRPr sz="2000">
              <a:solidFill>
                <a:srgbClr val="DDDDDD"/>
              </a:solidFill>
              <a:latin typeface="Poppins"/>
              <a:ea typeface="Poppins"/>
              <a:cs typeface="Poppins"/>
              <a:sym typeface="Poppins"/>
            </a:endParaRPr>
          </a:p>
        </p:txBody>
      </p:sp>
      <p:sp>
        <p:nvSpPr>
          <p:cNvPr id="438" name="Google Shape;438;p99"/>
          <p:cNvSpPr txBox="1">
            <a:spLocks noGrp="1"/>
          </p:cNvSpPr>
          <p:nvPr>
            <p:ph type="body" idx="1"/>
          </p:nvPr>
        </p:nvSpPr>
        <p:spPr>
          <a:xfrm>
            <a:off x="754962" y="1404947"/>
            <a:ext cx="4464738" cy="483669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sz="2400"/>
              <a:t>Rice and beans </a:t>
            </a:r>
            <a:endParaRPr/>
          </a:p>
          <a:p>
            <a:pPr marL="457200" lvl="0" indent="-406400" algn="l" rtl="0">
              <a:lnSpc>
                <a:spcPct val="90000"/>
              </a:lnSpc>
              <a:spcBef>
                <a:spcPts val="1000"/>
              </a:spcBef>
              <a:spcAft>
                <a:spcPts val="0"/>
              </a:spcAft>
              <a:buSzPts val="2800"/>
              <a:buChar char="•"/>
            </a:pPr>
            <a:r>
              <a:rPr lang="en-US" sz="2400"/>
              <a:t>Many carbs, minimal animal protein</a:t>
            </a:r>
            <a:endParaRPr/>
          </a:p>
          <a:p>
            <a:pPr marL="457200" lvl="0" indent="-406400" algn="l" rtl="0">
              <a:lnSpc>
                <a:spcPct val="90000"/>
              </a:lnSpc>
              <a:spcBef>
                <a:spcPts val="1000"/>
              </a:spcBef>
              <a:spcAft>
                <a:spcPts val="0"/>
              </a:spcAft>
              <a:buSzPts val="2800"/>
              <a:buChar char="•"/>
            </a:pPr>
            <a:r>
              <a:rPr lang="en-US" sz="2400"/>
              <a:t>Gallo pinto for breakfast</a:t>
            </a:r>
            <a:endParaRPr sz="2400"/>
          </a:p>
          <a:p>
            <a:pPr marL="457200" lvl="0" indent="-406400" algn="l" rtl="0">
              <a:lnSpc>
                <a:spcPct val="90000"/>
              </a:lnSpc>
              <a:spcBef>
                <a:spcPts val="1000"/>
              </a:spcBef>
              <a:spcAft>
                <a:spcPts val="0"/>
              </a:spcAft>
              <a:buSzPts val="2800"/>
              <a:buChar char="•"/>
            </a:pPr>
            <a:r>
              <a:rPr lang="en-US" sz="2400"/>
              <a:t>Casado for lunch/dinner</a:t>
            </a:r>
            <a:endParaRPr sz="2400"/>
          </a:p>
          <a:p>
            <a:pPr marL="457200" lvl="0" indent="-406400" algn="l" rtl="0">
              <a:lnSpc>
                <a:spcPct val="90000"/>
              </a:lnSpc>
              <a:spcBef>
                <a:spcPts val="1000"/>
              </a:spcBef>
              <a:spcAft>
                <a:spcPts val="0"/>
              </a:spcAft>
              <a:buSzPts val="2800"/>
              <a:buChar char="•"/>
            </a:pPr>
            <a:r>
              <a:rPr lang="en-US" sz="2400"/>
              <a:t>Fruits and vegetables</a:t>
            </a:r>
            <a:endParaRPr/>
          </a:p>
          <a:p>
            <a:pPr marL="457200" lvl="0" indent="-406400" algn="l" rtl="0">
              <a:lnSpc>
                <a:spcPct val="90000"/>
              </a:lnSpc>
              <a:spcBef>
                <a:spcPts val="1000"/>
              </a:spcBef>
              <a:spcAft>
                <a:spcPts val="0"/>
              </a:spcAft>
              <a:buSzPts val="2800"/>
              <a:buChar char="•"/>
            </a:pPr>
            <a:r>
              <a:rPr lang="en-US" sz="2400"/>
              <a:t>Overall vegetarian/vegan-friendly, dietary restrictions accommodated</a:t>
            </a:r>
            <a:endParaRPr sz="2400"/>
          </a:p>
          <a:p>
            <a:pPr marL="457200" lvl="0" indent="-406400" algn="l" rtl="0">
              <a:lnSpc>
                <a:spcPct val="90000"/>
              </a:lnSpc>
              <a:spcBef>
                <a:spcPts val="1000"/>
              </a:spcBef>
              <a:spcAft>
                <a:spcPts val="0"/>
              </a:spcAft>
              <a:buSzPts val="2800"/>
              <a:buChar char="•"/>
            </a:pPr>
            <a:r>
              <a:rPr lang="en-US" sz="2400"/>
              <a:t>All meals included in program cost</a:t>
            </a:r>
            <a:endParaRPr sz="2400"/>
          </a:p>
        </p:txBody>
      </p:sp>
      <p:sp>
        <p:nvSpPr>
          <p:cNvPr id="439" name="Google Shape;439;p99"/>
          <p:cNvSpPr txBox="1">
            <a:spLocks noGrp="1"/>
          </p:cNvSpPr>
          <p:nvPr>
            <p:ph type="body" idx="3"/>
          </p:nvPr>
        </p:nvSpPr>
        <p:spPr>
          <a:xfrm>
            <a:off x="754962" y="671020"/>
            <a:ext cx="4464738" cy="685801"/>
          </a:xfrm>
          <a:prstGeom prst="rect">
            <a:avLst/>
          </a:prstGeom>
          <a:noFill/>
          <a:ln>
            <a:noFill/>
          </a:ln>
        </p:spPr>
        <p:txBody>
          <a:bodyPr spcFirstLastPara="1" wrap="square" lIns="50800" tIns="50800" rIns="50800" bIns="50800" anchor="ctr" anchorCtr="0">
            <a:normAutofit/>
          </a:bodyPr>
          <a:lstStyle/>
          <a:p>
            <a:pPr marL="22860" lvl="0" indent="0" algn="l" rtl="0">
              <a:lnSpc>
                <a:spcPct val="90000"/>
              </a:lnSpc>
              <a:spcBef>
                <a:spcPts val="0"/>
              </a:spcBef>
              <a:spcAft>
                <a:spcPts val="0"/>
              </a:spcAft>
              <a:buSzPts val="4000"/>
              <a:buNone/>
            </a:pPr>
            <a:r>
              <a:rPr lang="en-US" sz="4000">
                <a:solidFill>
                  <a:srgbClr val="2F5496"/>
                </a:solidFill>
                <a:latin typeface="Calibri"/>
                <a:ea typeface="Calibri"/>
                <a:cs typeface="Calibri"/>
                <a:sym typeface="Calibri"/>
              </a:rPr>
              <a:t>Food</a:t>
            </a:r>
            <a:endParaRPr/>
          </a:p>
        </p:txBody>
      </p:sp>
      <p:pic>
        <p:nvPicPr>
          <p:cNvPr id="440" name="Google Shape;440;p99" descr="Gallo pinto | Recetas de Costa Rica"/>
          <p:cNvPicPr preferRelativeResize="0"/>
          <p:nvPr/>
        </p:nvPicPr>
        <p:blipFill rotWithShape="1">
          <a:blip r:embed="rId3">
            <a:alphaModFix/>
          </a:blip>
          <a:srcRect/>
          <a:stretch/>
        </p:blipFill>
        <p:spPr>
          <a:xfrm>
            <a:off x="8703095" y="203029"/>
            <a:ext cx="2857500" cy="1924051"/>
          </a:xfrm>
          <a:prstGeom prst="rect">
            <a:avLst/>
          </a:prstGeom>
          <a:noFill/>
          <a:ln>
            <a:noFill/>
          </a:ln>
        </p:spPr>
      </p:pic>
      <p:pic>
        <p:nvPicPr>
          <p:cNvPr id="441" name="Google Shape;441;p99" descr="Hoy celebramos el Día Regional de las Frutas: Costa Rica cuenta con más de  150 mil hectáreas cultivadas de frutales | Noti MAG"/>
          <p:cNvPicPr preferRelativeResize="0"/>
          <p:nvPr/>
        </p:nvPicPr>
        <p:blipFill rotWithShape="1">
          <a:blip r:embed="rId4">
            <a:alphaModFix/>
          </a:blip>
          <a:srcRect/>
          <a:stretch/>
        </p:blipFill>
        <p:spPr>
          <a:xfrm>
            <a:off x="7768618" y="4322545"/>
            <a:ext cx="3876968" cy="2535455"/>
          </a:xfrm>
          <a:prstGeom prst="rect">
            <a:avLst/>
          </a:prstGeom>
          <a:noFill/>
          <a:ln>
            <a:noFill/>
          </a:ln>
        </p:spPr>
      </p:pic>
      <p:pic>
        <p:nvPicPr>
          <p:cNvPr id="442" name="Google Shape;442;p99" descr="Receta de Casado, platillo típico de Costa Rica - NUMAR"/>
          <p:cNvPicPr preferRelativeResize="0"/>
          <p:nvPr/>
        </p:nvPicPr>
        <p:blipFill rotWithShape="1">
          <a:blip r:embed="rId5">
            <a:alphaModFix/>
          </a:blip>
          <a:srcRect/>
          <a:stretch/>
        </p:blipFill>
        <p:spPr>
          <a:xfrm>
            <a:off x="5493170" y="2226468"/>
            <a:ext cx="3209925" cy="24050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00"/>
          <p:cNvSpPr txBox="1">
            <a:spLocks noGrp="1"/>
          </p:cNvSpPr>
          <p:nvPr>
            <p:ph type="sldNum" idx="12"/>
          </p:nvPr>
        </p:nvSpPr>
        <p:spPr>
          <a:xfrm>
            <a:off x="11798011" y="6368386"/>
            <a:ext cx="238207" cy="40010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550"/>
              </a:spcBef>
              <a:spcAft>
                <a:spcPts val="0"/>
              </a:spcAft>
              <a:buClr>
                <a:srgbClr val="DDDDDD"/>
              </a:buClr>
              <a:buSzPts val="2000"/>
              <a:buNone/>
            </a:pPr>
            <a:fld id="{00000000-1234-1234-1234-123412341234}" type="slidenum">
              <a:rPr lang="en-US" sz="2000">
                <a:solidFill>
                  <a:srgbClr val="DDDDDD"/>
                </a:solidFill>
                <a:latin typeface="Poppins"/>
                <a:ea typeface="Poppins"/>
                <a:cs typeface="Poppins"/>
                <a:sym typeface="Poppins"/>
              </a:rPr>
              <a:t>31</a:t>
            </a:fld>
            <a:endParaRPr sz="2000">
              <a:solidFill>
                <a:srgbClr val="DDDDDD"/>
              </a:solidFill>
              <a:latin typeface="Poppins"/>
              <a:ea typeface="Poppins"/>
              <a:cs typeface="Poppins"/>
              <a:sym typeface="Poppins"/>
            </a:endParaRPr>
          </a:p>
        </p:txBody>
      </p:sp>
      <p:sp>
        <p:nvSpPr>
          <p:cNvPr id="448" name="Google Shape;448;p100"/>
          <p:cNvSpPr txBox="1">
            <a:spLocks noGrp="1"/>
          </p:cNvSpPr>
          <p:nvPr>
            <p:ph type="body" idx="1"/>
          </p:nvPr>
        </p:nvSpPr>
        <p:spPr>
          <a:xfrm>
            <a:off x="1097862" y="236463"/>
            <a:ext cx="8645562" cy="1143000"/>
          </a:xfrm>
          <a:prstGeom prst="rect">
            <a:avLst/>
          </a:prstGeom>
          <a:noFill/>
          <a:ln>
            <a:noFill/>
          </a:ln>
        </p:spPr>
        <p:txBody>
          <a:bodyPr spcFirstLastPara="1" wrap="square" lIns="50800" tIns="50800" rIns="50800" bIns="50800" anchor="ctr" anchorCtr="0">
            <a:normAutofit/>
          </a:bodyPr>
          <a:lstStyle/>
          <a:p>
            <a:pPr marL="22860" lvl="0" indent="0" algn="l" rtl="0">
              <a:lnSpc>
                <a:spcPct val="90000"/>
              </a:lnSpc>
              <a:spcBef>
                <a:spcPts val="0"/>
              </a:spcBef>
              <a:spcAft>
                <a:spcPts val="0"/>
              </a:spcAft>
              <a:buSzPts val="4000"/>
              <a:buNone/>
            </a:pPr>
            <a:r>
              <a:rPr lang="en-US" sz="4000">
                <a:solidFill>
                  <a:srgbClr val="2F5496"/>
                </a:solidFill>
                <a:latin typeface="Calibri"/>
                <a:ea typeface="Calibri"/>
                <a:cs typeface="Calibri"/>
                <a:sym typeface="Calibri"/>
              </a:rPr>
              <a:t>Transportation in Monteverde</a:t>
            </a:r>
            <a:endParaRPr/>
          </a:p>
        </p:txBody>
      </p:sp>
      <p:sp>
        <p:nvSpPr>
          <p:cNvPr id="449" name="Google Shape;449;p100"/>
          <p:cNvSpPr txBox="1">
            <a:spLocks noGrp="1"/>
          </p:cNvSpPr>
          <p:nvPr>
            <p:ph type="body" idx="2"/>
          </p:nvPr>
        </p:nvSpPr>
        <p:spPr>
          <a:xfrm>
            <a:off x="1097862" y="1276224"/>
            <a:ext cx="9899001" cy="4730086"/>
          </a:xfrm>
          <a:prstGeom prst="rect">
            <a:avLst/>
          </a:prstGeom>
          <a:noFill/>
          <a:ln>
            <a:noFill/>
          </a:ln>
        </p:spPr>
        <p:txBody>
          <a:bodyPr spcFirstLastPara="1" wrap="square" lIns="50800" tIns="50800" rIns="50800" bIns="50800" anchor="t" anchorCtr="0">
            <a:normAutofit/>
          </a:bodyPr>
          <a:lstStyle/>
          <a:p>
            <a:pPr marL="0" lvl="0" indent="0" algn="just" rtl="0">
              <a:lnSpc>
                <a:spcPct val="120000"/>
              </a:lnSpc>
              <a:spcBef>
                <a:spcPts val="0"/>
              </a:spcBef>
              <a:spcAft>
                <a:spcPts val="0"/>
              </a:spcAft>
              <a:buSzPts val="3250"/>
              <a:buNone/>
            </a:pPr>
            <a:r>
              <a:rPr lang="en-US" sz="2600"/>
              <a:t>Sidewalks </a:t>
            </a:r>
            <a:endParaRPr/>
          </a:p>
          <a:p>
            <a:pPr marL="0" lvl="0" indent="0" algn="just" rtl="0">
              <a:lnSpc>
                <a:spcPct val="120000"/>
              </a:lnSpc>
              <a:spcBef>
                <a:spcPts val="0"/>
              </a:spcBef>
              <a:spcAft>
                <a:spcPts val="0"/>
              </a:spcAft>
              <a:buSzPts val="3250"/>
              <a:buNone/>
            </a:pPr>
            <a:r>
              <a:rPr lang="en-US" sz="2600"/>
              <a:t>Local public bus and taxi service</a:t>
            </a:r>
            <a:endParaRPr sz="2600"/>
          </a:p>
          <a:p>
            <a:pPr marL="0" lvl="0" indent="0" algn="just" rtl="0">
              <a:lnSpc>
                <a:spcPct val="120000"/>
              </a:lnSpc>
              <a:spcBef>
                <a:spcPts val="0"/>
              </a:spcBef>
              <a:spcAft>
                <a:spcPts val="0"/>
              </a:spcAft>
              <a:buSzPts val="3250"/>
              <a:buNone/>
            </a:pPr>
            <a:r>
              <a:rPr lang="en-US" sz="2600"/>
              <a:t>Plenty of walking</a:t>
            </a:r>
            <a:endParaRPr sz="2600"/>
          </a:p>
          <a:p>
            <a:pPr marL="0" lvl="0" indent="0" algn="l" rtl="0">
              <a:lnSpc>
                <a:spcPct val="90000"/>
              </a:lnSpc>
              <a:spcBef>
                <a:spcPts val="2250"/>
              </a:spcBef>
              <a:spcAft>
                <a:spcPts val="0"/>
              </a:spcAft>
              <a:buClr>
                <a:srgbClr val="FFFFFF"/>
              </a:buClr>
              <a:buSzPts val="3938"/>
              <a:buFont typeface="Calibri"/>
              <a:buNone/>
            </a:pPr>
            <a:endParaRPr sz="3150"/>
          </a:p>
        </p:txBody>
      </p:sp>
      <p:pic>
        <p:nvPicPr>
          <p:cNvPr id="450" name="Google Shape;450;p100"/>
          <p:cNvPicPr preferRelativeResize="0"/>
          <p:nvPr/>
        </p:nvPicPr>
        <p:blipFill rotWithShape="1">
          <a:blip r:embed="rId3">
            <a:alphaModFix/>
          </a:blip>
          <a:srcRect/>
          <a:stretch/>
        </p:blipFill>
        <p:spPr>
          <a:xfrm>
            <a:off x="7080470" y="1478997"/>
            <a:ext cx="3916393" cy="5049329"/>
          </a:xfrm>
          <a:prstGeom prst="rect">
            <a:avLst/>
          </a:prstGeom>
          <a:noFill/>
          <a:ln>
            <a:noFill/>
          </a:ln>
        </p:spPr>
      </p:pic>
      <p:pic>
        <p:nvPicPr>
          <p:cNvPr id="451" name="Google Shape;451;p100"/>
          <p:cNvPicPr preferRelativeResize="0"/>
          <p:nvPr/>
        </p:nvPicPr>
        <p:blipFill rotWithShape="1">
          <a:blip r:embed="rId4">
            <a:alphaModFix/>
          </a:blip>
          <a:srcRect/>
          <a:stretch/>
        </p:blipFill>
        <p:spPr>
          <a:xfrm>
            <a:off x="3907510" y="4644899"/>
            <a:ext cx="2830286" cy="1883427"/>
          </a:xfrm>
          <a:prstGeom prst="rect">
            <a:avLst/>
          </a:prstGeom>
          <a:noFill/>
          <a:ln>
            <a:noFill/>
          </a:ln>
        </p:spPr>
      </p:pic>
      <p:pic>
        <p:nvPicPr>
          <p:cNvPr id="452" name="Google Shape;452;p100" descr="Costa Rica en la Pared (@costaricaenlapared) • Instagram photos and videos"/>
          <p:cNvPicPr preferRelativeResize="0"/>
          <p:nvPr/>
        </p:nvPicPr>
        <p:blipFill rotWithShape="1">
          <a:blip r:embed="rId5">
            <a:alphaModFix/>
          </a:blip>
          <a:srcRect/>
          <a:stretch/>
        </p:blipFill>
        <p:spPr>
          <a:xfrm>
            <a:off x="1097862" y="3079735"/>
            <a:ext cx="2615722" cy="19592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8" name="Google Shape;458;p13"/>
          <p:cNvSpPr/>
          <p:nvPr/>
        </p:nvSpPr>
        <p:spPr>
          <a:xfrm>
            <a:off x="1" y="-2"/>
            <a:ext cx="12191996" cy="6858000"/>
          </a:xfrm>
          <a:prstGeom prst="rect">
            <a:avLst/>
          </a:pr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9" name="Google Shape;459;p13"/>
          <p:cNvSpPr txBox="1">
            <a:spLocks noGrp="1"/>
          </p:cNvSpPr>
          <p:nvPr>
            <p:ph type="title"/>
          </p:nvPr>
        </p:nvSpPr>
        <p:spPr>
          <a:xfrm>
            <a:off x="4653887" y="609600"/>
            <a:ext cx="6564574" cy="13305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2F5496"/>
                </a:solidFill>
              </a:rPr>
              <a:t>Professional development goals</a:t>
            </a:r>
            <a:endParaRPr/>
          </a:p>
        </p:txBody>
      </p:sp>
      <p:pic>
        <p:nvPicPr>
          <p:cNvPr id="460" name="Google Shape;460;p13" descr="A person pouring liquid into a blender&#10;&#10;Description automatically generated"/>
          <p:cNvPicPr preferRelativeResize="0"/>
          <p:nvPr/>
        </p:nvPicPr>
        <p:blipFill rotWithShape="1">
          <a:blip r:embed="rId3">
            <a:alphaModFix/>
          </a:blip>
          <a:srcRect l="30408" r="6604"/>
          <a:stretch/>
        </p:blipFill>
        <p:spPr>
          <a:xfrm>
            <a:off x="-8" y="3429008"/>
            <a:ext cx="4038600" cy="3428999"/>
          </a:xfrm>
          <a:custGeom>
            <a:avLst/>
            <a:gdLst/>
            <a:ahLst/>
            <a:cxnLst/>
            <a:rect l="l" t="t" r="r" b="b"/>
            <a:pathLst>
              <a:path w="4038600" h="3428999" extrusionOk="0">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a:noFill/>
          <a:ln>
            <a:noFill/>
          </a:ln>
        </p:spPr>
      </p:pic>
      <p:pic>
        <p:nvPicPr>
          <p:cNvPr id="461" name="Google Shape;461;p13" descr="A group of people sitting in chairs&#10;&#10;Description automatically generated"/>
          <p:cNvPicPr preferRelativeResize="0"/>
          <p:nvPr/>
        </p:nvPicPr>
        <p:blipFill rotWithShape="1">
          <a:blip r:embed="rId4">
            <a:alphaModFix/>
          </a:blip>
          <a:srcRect l="3131" r="17880" b="-3"/>
          <a:stretch/>
        </p:blipFill>
        <p:spPr>
          <a:xfrm>
            <a:off x="9" y="-7"/>
            <a:ext cx="3832765" cy="3493830"/>
          </a:xfrm>
          <a:custGeom>
            <a:avLst/>
            <a:gdLst/>
            <a:ahLst/>
            <a:cxnLst/>
            <a:rect l="l" t="t" r="r" b="b"/>
            <a:pathLst>
              <a:path w="3832765" h="3429000" extrusionOk="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a:noFill/>
          <a:ln>
            <a:noFill/>
          </a:ln>
        </p:spPr>
      </p:pic>
      <p:sp>
        <p:nvSpPr>
          <p:cNvPr id="462" name="Google Shape;462;p13"/>
          <p:cNvSpPr txBox="1">
            <a:spLocks noGrp="1"/>
          </p:cNvSpPr>
          <p:nvPr>
            <p:ph type="body" idx="1"/>
          </p:nvPr>
        </p:nvSpPr>
        <p:spPr>
          <a:xfrm>
            <a:off x="4653887" y="2193779"/>
            <a:ext cx="6564573" cy="390890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000"/>
              <a:t>Develop global and interdisciplinary skills and competencies through cross-training and multidisciplinary field work</a:t>
            </a:r>
            <a:endParaRPr/>
          </a:p>
          <a:p>
            <a:pPr marL="228600" lvl="0" indent="-228600" algn="l" rtl="0">
              <a:lnSpc>
                <a:spcPct val="90000"/>
              </a:lnSpc>
              <a:spcBef>
                <a:spcPts val="1000"/>
              </a:spcBef>
              <a:spcAft>
                <a:spcPts val="0"/>
              </a:spcAft>
              <a:buClr>
                <a:schemeClr val="dk1"/>
              </a:buClr>
              <a:buSzPts val="2800"/>
              <a:buChar char="•"/>
            </a:pPr>
            <a:r>
              <a:rPr lang="en-US" sz="2000"/>
              <a:t>Increase the number of U.S. students from underrepresented groups participating in international research experiences that combine STEM and Social Sciences</a:t>
            </a:r>
            <a:endParaRPr/>
          </a:p>
          <a:p>
            <a:pPr marL="228600" lvl="0" indent="-228600" algn="l" rtl="0">
              <a:lnSpc>
                <a:spcPct val="90000"/>
              </a:lnSpc>
              <a:spcBef>
                <a:spcPts val="1000"/>
              </a:spcBef>
              <a:spcAft>
                <a:spcPts val="0"/>
              </a:spcAft>
              <a:buClr>
                <a:schemeClr val="dk1"/>
              </a:buClr>
              <a:buSzPts val="2800"/>
              <a:buChar char="•"/>
            </a:pPr>
            <a:r>
              <a:rPr lang="en-US" sz="2000"/>
              <a:t>Strengthen and expand the partnership between Costa Rican stakeholders and U.S. institutions </a:t>
            </a:r>
            <a:endParaRPr/>
          </a:p>
          <a:p>
            <a:pPr marL="228600" lvl="0" indent="-50800" algn="l" rtl="0">
              <a:lnSpc>
                <a:spcPct val="90000"/>
              </a:lnSpc>
              <a:spcBef>
                <a:spcPts val="1000"/>
              </a:spcBef>
              <a:spcAft>
                <a:spcPts val="0"/>
              </a:spcAft>
              <a:buClr>
                <a:schemeClr val="dk1"/>
              </a:buClr>
              <a:buSzPts val="2800"/>
              <a:buNone/>
            </a:pP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Acknowledgement</a:t>
            </a:r>
            <a:endParaRPr/>
          </a:p>
        </p:txBody>
      </p:sp>
      <p:sp>
        <p:nvSpPr>
          <p:cNvPr id="468" name="Google Shape;468;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This material is based upon work supported by the National Science Foundation under Grant No. 2246348. Any opinions, findings, and conclusions or recommendations expressed in this material are those of the author(s) and do not necessarily reflect the views of the National Science Foundation.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4343643C-9FAF-F2EC-E2D9-94F5E5A70ABE}"/>
            </a:ext>
          </a:extLst>
        </p:cNvPr>
        <p:cNvGrpSpPr/>
        <p:nvPr/>
      </p:nvGrpSpPr>
      <p:grpSpPr>
        <a:xfrm>
          <a:off x="0" y="0"/>
          <a:ext cx="0" cy="0"/>
          <a:chOff x="0" y="0"/>
          <a:chExt cx="0" cy="0"/>
        </a:xfrm>
      </p:grpSpPr>
      <p:sp>
        <p:nvSpPr>
          <p:cNvPr id="129" name="Google Shape;129;p73">
            <a:extLst>
              <a:ext uri="{FF2B5EF4-FFF2-40B4-BE49-F238E27FC236}">
                <a16:creationId xmlns:a16="http://schemas.microsoft.com/office/drawing/2014/main" id="{BF127532-1DB0-5D01-98B9-7F8B6F2C81DC}"/>
              </a:ext>
            </a:extLst>
          </p:cNvPr>
          <p:cNvSpPr txBox="1">
            <a:spLocks noGrp="1"/>
          </p:cNvSpPr>
          <p:nvPr>
            <p:ph type="ctrTitle"/>
          </p:nvPr>
        </p:nvSpPr>
        <p:spPr>
          <a:xfrm>
            <a:off x="145577" y="1249891"/>
            <a:ext cx="7164729" cy="318592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sz="1600" dirty="0"/>
              <a:t>A six-week experience in Monteverde, Costa Rica supported by the </a:t>
            </a:r>
            <a:br>
              <a:rPr lang="en-US" sz="1600" dirty="0"/>
            </a:br>
            <a:r>
              <a:rPr lang="en-US" sz="1600" dirty="0"/>
              <a:t>National Science Foundation International Research Experience for Students</a:t>
            </a:r>
            <a:br>
              <a:rPr lang="en-US" sz="1600" dirty="0"/>
            </a:br>
            <a:br>
              <a:rPr lang="en-US" sz="1600" dirty="0"/>
            </a:br>
            <a:r>
              <a:rPr lang="en-US" sz="1600" b="1" u="sng" dirty="0"/>
              <a:t>Highlights: </a:t>
            </a:r>
            <a:br>
              <a:rPr lang="en-US" sz="1600" dirty="0"/>
            </a:br>
            <a:r>
              <a:rPr lang="en-US" sz="1600" dirty="0"/>
              <a:t>-Make a difference through interdisciplinary water and sanitation research</a:t>
            </a:r>
            <a:br>
              <a:rPr lang="en-US" sz="1600" dirty="0"/>
            </a:br>
            <a:r>
              <a:rPr lang="en-US" sz="1600" dirty="0"/>
              <a:t>-Experience the natural beauty of Monteverde’s Cloud Forest</a:t>
            </a:r>
            <a:br>
              <a:rPr lang="en-US" sz="1600" dirty="0"/>
            </a:br>
            <a:r>
              <a:rPr lang="en-US" sz="1600" dirty="0"/>
              <a:t>-Live with a Costa Rican host family to integrate cultural and academic opportunities</a:t>
            </a:r>
            <a:br>
              <a:rPr lang="en-US" sz="1600" dirty="0"/>
            </a:br>
            <a:br>
              <a:rPr lang="en-US" sz="1600" dirty="0"/>
            </a:br>
            <a:r>
              <a:rPr lang="en-US" sz="1600" b="1" u="sng" dirty="0"/>
              <a:t>Logistics: </a:t>
            </a:r>
            <a:br>
              <a:rPr lang="en-US" sz="1600" dirty="0"/>
            </a:br>
            <a:r>
              <a:rPr lang="en-US" sz="1600" dirty="0"/>
              <a:t>-All expenses covered by NSF</a:t>
            </a:r>
            <a:br>
              <a:rPr lang="en-US" sz="1600" dirty="0"/>
            </a:br>
            <a:r>
              <a:rPr lang="en-US" sz="1600" dirty="0"/>
              <a:t>-Receive a $530/week stipend for six weeks in Costa Rica</a:t>
            </a:r>
            <a:br>
              <a:rPr lang="en-US" sz="1600" dirty="0"/>
            </a:br>
            <a:r>
              <a:rPr lang="en-US" sz="1600" dirty="0"/>
              <a:t>-Pre-travel virtual orientation</a:t>
            </a:r>
            <a:br>
              <a:rPr lang="en-US" sz="1600" dirty="0"/>
            </a:br>
            <a:r>
              <a:rPr lang="en-US" sz="1600" dirty="0"/>
              <a:t>-Tentative travel dates: June 15 – July 26, 2026</a:t>
            </a:r>
            <a:br>
              <a:rPr lang="en-US" sz="1600" dirty="0"/>
            </a:br>
            <a:r>
              <a:rPr lang="en-US" sz="1600" dirty="0"/>
              <a:t>-Preference for applicants with Spanish language skills. </a:t>
            </a:r>
            <a:endParaRPr dirty="0"/>
          </a:p>
        </p:txBody>
      </p:sp>
      <p:sp>
        <p:nvSpPr>
          <p:cNvPr id="130" name="Google Shape;130;p73">
            <a:extLst>
              <a:ext uri="{FF2B5EF4-FFF2-40B4-BE49-F238E27FC236}">
                <a16:creationId xmlns:a16="http://schemas.microsoft.com/office/drawing/2014/main" id="{513F0F03-F77B-6D5F-ECD1-E46918477AC6}"/>
              </a:ext>
            </a:extLst>
          </p:cNvPr>
          <p:cNvSpPr txBox="1"/>
          <p:nvPr/>
        </p:nvSpPr>
        <p:spPr>
          <a:xfrm>
            <a:off x="145577" y="45269"/>
            <a:ext cx="11196678" cy="1181925"/>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ct val="108108"/>
              <a:buFont typeface="Calibri"/>
              <a:buNone/>
            </a:pPr>
            <a:r>
              <a:rPr lang="en-US" sz="3000" b="1" i="0" u="none" strike="noStrike" cap="none" dirty="0">
                <a:solidFill>
                  <a:srgbClr val="385623"/>
                </a:solidFill>
                <a:latin typeface="Arial"/>
                <a:ea typeface="Arial"/>
                <a:cs typeface="Arial"/>
                <a:sym typeface="Arial"/>
              </a:rPr>
              <a:t>US-Costa Rica Collaboration to Quantify the Holistic Benefits of Resource Recovery in Small-Scale Communities</a:t>
            </a:r>
            <a:endParaRPr sz="3000" b="1" i="0" u="none" strike="noStrike" cap="none" dirty="0">
              <a:solidFill>
                <a:srgbClr val="385623"/>
              </a:solidFill>
              <a:latin typeface="Arial"/>
              <a:ea typeface="Arial"/>
              <a:cs typeface="Arial"/>
              <a:sym typeface="Arial"/>
            </a:endParaRPr>
          </a:p>
        </p:txBody>
      </p:sp>
      <p:pic>
        <p:nvPicPr>
          <p:cNvPr id="131" name="Google Shape;131;p73" descr="CSUCHICO-Seal-Color.png">
            <a:extLst>
              <a:ext uri="{FF2B5EF4-FFF2-40B4-BE49-F238E27FC236}">
                <a16:creationId xmlns:a16="http://schemas.microsoft.com/office/drawing/2014/main" id="{15B1EB03-7618-8C69-CEAB-92B284357E29}"/>
              </a:ext>
            </a:extLst>
          </p:cNvPr>
          <p:cNvPicPr preferRelativeResize="0"/>
          <p:nvPr/>
        </p:nvPicPr>
        <p:blipFill rotWithShape="1">
          <a:blip r:embed="rId3">
            <a:alphaModFix/>
          </a:blip>
          <a:srcRect/>
          <a:stretch/>
        </p:blipFill>
        <p:spPr>
          <a:xfrm>
            <a:off x="3190657" y="5344677"/>
            <a:ext cx="1359681" cy="1375649"/>
          </a:xfrm>
          <a:prstGeom prst="rect">
            <a:avLst/>
          </a:prstGeom>
          <a:noFill/>
          <a:ln>
            <a:noFill/>
          </a:ln>
        </p:spPr>
      </p:pic>
      <p:pic>
        <p:nvPicPr>
          <p:cNvPr id="132" name="Google Shape;132;p73" descr="University of South Florida - Wikipedia">
            <a:extLst>
              <a:ext uri="{FF2B5EF4-FFF2-40B4-BE49-F238E27FC236}">
                <a16:creationId xmlns:a16="http://schemas.microsoft.com/office/drawing/2014/main" id="{491B6824-53FD-52B7-F9B9-77A49F956025}"/>
              </a:ext>
            </a:extLst>
          </p:cNvPr>
          <p:cNvPicPr preferRelativeResize="0"/>
          <p:nvPr/>
        </p:nvPicPr>
        <p:blipFill rotWithShape="1">
          <a:blip r:embed="rId4">
            <a:alphaModFix/>
          </a:blip>
          <a:srcRect/>
          <a:stretch/>
        </p:blipFill>
        <p:spPr>
          <a:xfrm>
            <a:off x="1653478" y="5349875"/>
            <a:ext cx="1365255" cy="1365255"/>
          </a:xfrm>
          <a:prstGeom prst="rect">
            <a:avLst/>
          </a:prstGeom>
          <a:noFill/>
          <a:ln>
            <a:noFill/>
          </a:ln>
        </p:spPr>
      </p:pic>
      <p:pic>
        <p:nvPicPr>
          <p:cNvPr id="133" name="Google Shape;133;p73" descr="West Virginia Mountaineers 12&quot; Landscape Circle Sign">
            <a:extLst>
              <a:ext uri="{FF2B5EF4-FFF2-40B4-BE49-F238E27FC236}">
                <a16:creationId xmlns:a16="http://schemas.microsoft.com/office/drawing/2014/main" id="{40DFD387-681B-0A5F-1632-465B06D2E932}"/>
              </a:ext>
            </a:extLst>
          </p:cNvPr>
          <p:cNvPicPr preferRelativeResize="0"/>
          <p:nvPr/>
        </p:nvPicPr>
        <p:blipFill rotWithShape="1">
          <a:blip r:embed="rId5">
            <a:alphaModFix/>
          </a:blip>
          <a:srcRect/>
          <a:stretch/>
        </p:blipFill>
        <p:spPr>
          <a:xfrm>
            <a:off x="116299" y="5350102"/>
            <a:ext cx="1365255" cy="1347132"/>
          </a:xfrm>
          <a:prstGeom prst="rect">
            <a:avLst/>
          </a:prstGeom>
          <a:noFill/>
          <a:ln>
            <a:noFill/>
          </a:ln>
        </p:spPr>
      </p:pic>
      <p:pic>
        <p:nvPicPr>
          <p:cNvPr id="134" name="Google Shape;134;p73" descr="home - Monteverde Institute">
            <a:extLst>
              <a:ext uri="{FF2B5EF4-FFF2-40B4-BE49-F238E27FC236}">
                <a16:creationId xmlns:a16="http://schemas.microsoft.com/office/drawing/2014/main" id="{32577D2A-9621-777B-36BB-346902C0FAA4}"/>
              </a:ext>
            </a:extLst>
          </p:cNvPr>
          <p:cNvPicPr preferRelativeResize="0"/>
          <p:nvPr/>
        </p:nvPicPr>
        <p:blipFill rotWithShape="1">
          <a:blip r:embed="rId6">
            <a:alphaModFix/>
          </a:blip>
          <a:srcRect/>
          <a:stretch/>
        </p:blipFill>
        <p:spPr>
          <a:xfrm>
            <a:off x="4722262" y="5344677"/>
            <a:ext cx="1600479" cy="1433762"/>
          </a:xfrm>
          <a:prstGeom prst="rect">
            <a:avLst/>
          </a:prstGeom>
          <a:noFill/>
          <a:ln>
            <a:noFill/>
          </a:ln>
        </p:spPr>
      </p:pic>
      <p:pic>
        <p:nvPicPr>
          <p:cNvPr id="135" name="Google Shape;135;p73">
            <a:extLst>
              <a:ext uri="{FF2B5EF4-FFF2-40B4-BE49-F238E27FC236}">
                <a16:creationId xmlns:a16="http://schemas.microsoft.com/office/drawing/2014/main" id="{7E45CFBA-90B8-4103-84EA-D2B3C02C488E}"/>
              </a:ext>
            </a:extLst>
          </p:cNvPr>
          <p:cNvPicPr preferRelativeResize="0"/>
          <p:nvPr/>
        </p:nvPicPr>
        <p:blipFill rotWithShape="1">
          <a:blip r:embed="rId7">
            <a:alphaModFix/>
          </a:blip>
          <a:srcRect/>
          <a:stretch/>
        </p:blipFill>
        <p:spPr>
          <a:xfrm>
            <a:off x="6494665" y="5353693"/>
            <a:ext cx="1371184" cy="1424746"/>
          </a:xfrm>
          <a:prstGeom prst="rect">
            <a:avLst/>
          </a:prstGeom>
          <a:noFill/>
          <a:ln>
            <a:noFill/>
          </a:ln>
        </p:spPr>
      </p:pic>
      <p:sp>
        <p:nvSpPr>
          <p:cNvPr id="136" name="Google Shape;136;p73">
            <a:extLst>
              <a:ext uri="{FF2B5EF4-FFF2-40B4-BE49-F238E27FC236}">
                <a16:creationId xmlns:a16="http://schemas.microsoft.com/office/drawing/2014/main" id="{02279E29-698F-2CAD-7C89-5E3E65727FA7}"/>
              </a:ext>
            </a:extLst>
          </p:cNvPr>
          <p:cNvSpPr txBox="1"/>
          <p:nvPr/>
        </p:nvSpPr>
        <p:spPr>
          <a:xfrm>
            <a:off x="7865849" y="5654336"/>
            <a:ext cx="451774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Apply and find more info at this link: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https://kevinorner.faculty.wvu.edu/costa-rica</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Questions to kevin.orner@mail.wvu.edu</a:t>
            </a:r>
            <a:endParaRPr dirty="0"/>
          </a:p>
        </p:txBody>
      </p:sp>
      <p:sp>
        <p:nvSpPr>
          <p:cNvPr id="137" name="Google Shape;137;p73">
            <a:extLst>
              <a:ext uri="{FF2B5EF4-FFF2-40B4-BE49-F238E27FC236}">
                <a16:creationId xmlns:a16="http://schemas.microsoft.com/office/drawing/2014/main" id="{270AE334-21B8-06B3-070A-E8C6608C280D}"/>
              </a:ext>
            </a:extLst>
          </p:cNvPr>
          <p:cNvSpPr txBox="1"/>
          <p:nvPr/>
        </p:nvSpPr>
        <p:spPr>
          <a:xfrm>
            <a:off x="8412480" y="1207944"/>
            <a:ext cx="3004167"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dirty="0">
                <a:solidFill>
                  <a:srgbClr val="000000"/>
                </a:solidFill>
                <a:latin typeface="Arial"/>
                <a:ea typeface="Arial"/>
                <a:cs typeface="Arial"/>
                <a:sym typeface="Arial"/>
              </a:rPr>
              <a:t>NSF Grant #: 2246348, 2246349, &amp; 2246350</a:t>
            </a:r>
            <a:endParaRPr dirty="0"/>
          </a:p>
        </p:txBody>
      </p:sp>
      <p:pic>
        <p:nvPicPr>
          <p:cNvPr id="139" name="Google Shape;139;p73">
            <a:extLst>
              <a:ext uri="{FF2B5EF4-FFF2-40B4-BE49-F238E27FC236}">
                <a16:creationId xmlns:a16="http://schemas.microsoft.com/office/drawing/2014/main" id="{DEE552D4-DB43-0086-D113-BB1BD5FBC2F4}"/>
              </a:ext>
            </a:extLst>
          </p:cNvPr>
          <p:cNvPicPr preferRelativeResize="0"/>
          <p:nvPr/>
        </p:nvPicPr>
        <p:blipFill rotWithShape="1">
          <a:blip r:embed="rId8">
            <a:alphaModFix/>
          </a:blip>
          <a:srcRect l="26062" r="24686"/>
          <a:stretch/>
        </p:blipFill>
        <p:spPr>
          <a:xfrm>
            <a:off x="11240836" y="13112"/>
            <a:ext cx="951164" cy="1087929"/>
          </a:xfrm>
          <a:prstGeom prst="rect">
            <a:avLst/>
          </a:prstGeom>
          <a:noFill/>
          <a:ln>
            <a:noFill/>
          </a:ln>
        </p:spPr>
      </p:pic>
      <p:pic>
        <p:nvPicPr>
          <p:cNvPr id="140" name="Google Shape;140;p73">
            <a:extLst>
              <a:ext uri="{FF2B5EF4-FFF2-40B4-BE49-F238E27FC236}">
                <a16:creationId xmlns:a16="http://schemas.microsoft.com/office/drawing/2014/main" id="{96D306C3-C76C-0AAF-0C93-336169A71A15}"/>
              </a:ext>
            </a:extLst>
          </p:cNvPr>
          <p:cNvPicPr preferRelativeResize="0"/>
          <p:nvPr/>
        </p:nvPicPr>
        <p:blipFill rotWithShape="1">
          <a:blip r:embed="rId9">
            <a:alphaModFix/>
          </a:blip>
          <a:srcRect/>
          <a:stretch/>
        </p:blipFill>
        <p:spPr>
          <a:xfrm>
            <a:off x="4993732" y="3277711"/>
            <a:ext cx="1940857" cy="1940857"/>
          </a:xfrm>
          <a:prstGeom prst="rect">
            <a:avLst/>
          </a:prstGeom>
          <a:noFill/>
          <a:ln>
            <a:noFill/>
          </a:ln>
        </p:spPr>
      </p:pic>
      <p:sp>
        <p:nvSpPr>
          <p:cNvPr id="141" name="Google Shape;141;p73">
            <a:extLst>
              <a:ext uri="{FF2B5EF4-FFF2-40B4-BE49-F238E27FC236}">
                <a16:creationId xmlns:a16="http://schemas.microsoft.com/office/drawing/2014/main" id="{E45615CD-B079-7AA4-0D4F-4958558AEA04}"/>
              </a:ext>
            </a:extLst>
          </p:cNvPr>
          <p:cNvSpPr/>
          <p:nvPr/>
        </p:nvSpPr>
        <p:spPr>
          <a:xfrm>
            <a:off x="4963383" y="3025483"/>
            <a:ext cx="20096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385623"/>
                </a:solidFill>
                <a:latin typeface="Arial"/>
                <a:ea typeface="Arial"/>
                <a:cs typeface="Arial"/>
                <a:sym typeface="Arial"/>
              </a:rPr>
              <a:t>Scan for More Info </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0F6C00EF-79F1-E54E-DA67-49043A79EF95}"/>
              </a:ext>
            </a:extLst>
          </p:cNvPr>
          <p:cNvSpPr txBox="1"/>
          <p:nvPr/>
        </p:nvSpPr>
        <p:spPr>
          <a:xfrm>
            <a:off x="272597" y="4615029"/>
            <a:ext cx="3563796" cy="523220"/>
          </a:xfrm>
          <a:prstGeom prst="rect">
            <a:avLst/>
          </a:prstGeom>
          <a:noFill/>
        </p:spPr>
        <p:txBody>
          <a:bodyPr wrap="none" rtlCol="0">
            <a:spAutoFit/>
          </a:bodyPr>
          <a:lstStyle/>
          <a:p>
            <a:r>
              <a:rPr lang="en-US" dirty="0"/>
              <a:t>Info Session: Wednesday, November 19</a:t>
            </a:r>
            <a:r>
              <a:rPr lang="en-US" baseline="30000" dirty="0"/>
              <a:t>th</a:t>
            </a:r>
            <a:endParaRPr lang="en-US" dirty="0"/>
          </a:p>
          <a:p>
            <a:r>
              <a:rPr lang="en-US" dirty="0"/>
              <a:t>	</a:t>
            </a:r>
            <a:r>
              <a:rPr lang="en-US"/>
              <a:t>    4pm </a:t>
            </a:r>
            <a:r>
              <a:rPr lang="en-US" dirty="0"/>
              <a:t>ET </a:t>
            </a:r>
            <a:r>
              <a:rPr lang="en-US"/>
              <a:t>/ 1pm </a:t>
            </a:r>
            <a:r>
              <a:rPr lang="en-US" dirty="0"/>
              <a:t>PT on </a:t>
            </a:r>
            <a:r>
              <a:rPr lang="en-US" dirty="0">
                <a:hlinkClick r:id="rId10"/>
              </a:rPr>
              <a:t>Zoom</a:t>
            </a:r>
            <a:endParaRPr lang="en-US" dirty="0"/>
          </a:p>
        </p:txBody>
      </p:sp>
      <p:pic>
        <p:nvPicPr>
          <p:cNvPr id="4" name="Picture 3" descr="A group of people posing for a photo&#10;&#10;AI-generated content may be incorrect.">
            <a:extLst>
              <a:ext uri="{FF2B5EF4-FFF2-40B4-BE49-F238E27FC236}">
                <a16:creationId xmlns:a16="http://schemas.microsoft.com/office/drawing/2014/main" id="{44A3F30A-5B20-2509-CEE4-174C48F4C75F}"/>
              </a:ext>
            </a:extLst>
          </p:cNvPr>
          <p:cNvPicPr>
            <a:picLocks noChangeAspect="1"/>
          </p:cNvPicPr>
          <p:nvPr/>
        </p:nvPicPr>
        <p:blipFill>
          <a:blip r:embed="rId11"/>
          <a:stretch>
            <a:fillRect/>
          </a:stretch>
        </p:blipFill>
        <p:spPr>
          <a:xfrm>
            <a:off x="7310306" y="1564202"/>
            <a:ext cx="4765395" cy="3574047"/>
          </a:xfrm>
          <a:prstGeom prst="rect">
            <a:avLst/>
          </a:prstGeom>
        </p:spPr>
      </p:pic>
    </p:spTree>
    <p:extLst>
      <p:ext uri="{BB962C8B-B14F-4D97-AF65-F5344CB8AC3E}">
        <p14:creationId xmlns:p14="http://schemas.microsoft.com/office/powerpoint/2010/main" val="3811538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1">
            <a:extLst>
              <a:ext uri="{FF2B5EF4-FFF2-40B4-BE49-F238E27FC236}">
                <a16:creationId xmlns:a16="http://schemas.microsoft.com/office/drawing/2014/main" id="{3D96D20B-91C2-DC3D-B499-1655A38703DC}"/>
              </a:ext>
            </a:extLst>
          </p:cNvPr>
          <p:cNvGraphicFramePr/>
          <p:nvPr>
            <p:extLst>
              <p:ext uri="{D42A27DB-BD31-4B8C-83A1-F6EECF244321}">
                <p14:modId xmlns:p14="http://schemas.microsoft.com/office/powerpoint/2010/main" val="3090611205"/>
              </p:ext>
            </p:extLst>
          </p:nvPr>
        </p:nvGraphicFramePr>
        <p:xfrm>
          <a:off x="2153865" y="642640"/>
          <a:ext cx="7770354"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3965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AF2D-6CF7-9244-37BE-9E32637D8CD8}"/>
            </a:ext>
          </a:extLst>
        </p:cNvPr>
        <p:cNvGrpSpPr/>
        <p:nvPr/>
      </p:nvGrpSpPr>
      <p:grpSpPr>
        <a:xfrm>
          <a:off x="0" y="0"/>
          <a:ext cx="0" cy="0"/>
          <a:chOff x="0" y="0"/>
          <a:chExt cx="0" cy="0"/>
        </a:xfrm>
      </p:grpSpPr>
      <p:graphicFrame>
        <p:nvGraphicFramePr>
          <p:cNvPr id="7" name="TextBox 1">
            <a:extLst>
              <a:ext uri="{FF2B5EF4-FFF2-40B4-BE49-F238E27FC236}">
                <a16:creationId xmlns:a16="http://schemas.microsoft.com/office/drawing/2014/main" id="{FF41124B-4201-E346-E108-1490B144A3B1}"/>
              </a:ext>
            </a:extLst>
          </p:cNvPr>
          <p:cNvGraphicFramePr/>
          <p:nvPr/>
        </p:nvGraphicFramePr>
        <p:xfrm>
          <a:off x="2153865" y="514415"/>
          <a:ext cx="8024927" cy="5717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144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2F5496"/>
                </a:solidFill>
              </a:rPr>
              <a:t>U.S. Faculty – Principal Investigators</a:t>
            </a:r>
            <a:endParaRPr>
              <a:solidFill>
                <a:srgbClr val="2F5496"/>
              </a:solidFill>
            </a:endParaRPr>
          </a:p>
        </p:txBody>
      </p:sp>
      <p:pic>
        <p:nvPicPr>
          <p:cNvPr id="147" name="Google Shape;147;p4" descr="A person smiling for the camera&#10;&#10;Description automatically generated with medium confidence"/>
          <p:cNvPicPr preferRelativeResize="0"/>
          <p:nvPr/>
        </p:nvPicPr>
        <p:blipFill rotWithShape="1">
          <a:blip r:embed="rId3">
            <a:alphaModFix/>
          </a:blip>
          <a:srcRect b="19885"/>
          <a:stretch/>
        </p:blipFill>
        <p:spPr>
          <a:xfrm>
            <a:off x="316011" y="1690688"/>
            <a:ext cx="1645920" cy="1977942"/>
          </a:xfrm>
          <a:prstGeom prst="rect">
            <a:avLst/>
          </a:prstGeom>
          <a:noFill/>
          <a:ln>
            <a:noFill/>
          </a:ln>
        </p:spPr>
      </p:pic>
      <p:sp>
        <p:nvSpPr>
          <p:cNvPr id="148" name="Google Shape;148;p4"/>
          <p:cNvSpPr txBox="1"/>
          <p:nvPr/>
        </p:nvSpPr>
        <p:spPr>
          <a:xfrm>
            <a:off x="1605880" y="1691142"/>
            <a:ext cx="4670933" cy="1323198"/>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Dr. Kevin Orner</a:t>
            </a: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Department of Civil and Environmental Engineering</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West Virginia University</a:t>
            </a:r>
            <a:endParaRPr sz="2400" b="0" i="0" u="none" strike="noStrike" cap="none">
              <a:solidFill>
                <a:schemeClr val="dk1"/>
              </a:solidFill>
              <a:latin typeface="Calibri"/>
              <a:ea typeface="Calibri"/>
              <a:cs typeface="Calibri"/>
              <a:sym typeface="Calibri"/>
            </a:endParaRPr>
          </a:p>
        </p:txBody>
      </p:sp>
      <p:sp>
        <p:nvSpPr>
          <p:cNvPr id="149" name="Google Shape;149;p4"/>
          <p:cNvSpPr txBox="1"/>
          <p:nvPr/>
        </p:nvSpPr>
        <p:spPr>
          <a:xfrm>
            <a:off x="7901126" y="1686688"/>
            <a:ext cx="4220354" cy="1981942"/>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Dr. Pablo K. Cornejo</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Department of Civil Engineering</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California State University, Chico</a:t>
            </a:r>
            <a:endParaRPr sz="2400" b="0" i="0" u="none" strike="noStrike" cap="none">
              <a:solidFill>
                <a:schemeClr val="dk1"/>
              </a:solidFill>
              <a:latin typeface="Calibri"/>
              <a:ea typeface="Calibri"/>
              <a:cs typeface="Calibri"/>
              <a:sym typeface="Calibri"/>
            </a:endParaRPr>
          </a:p>
        </p:txBody>
      </p:sp>
      <p:sp>
        <p:nvSpPr>
          <p:cNvPr id="150" name="Google Shape;150;p4"/>
          <p:cNvSpPr txBox="1"/>
          <p:nvPr/>
        </p:nvSpPr>
        <p:spPr>
          <a:xfrm>
            <a:off x="1605880" y="4324595"/>
            <a:ext cx="4372578" cy="1323198"/>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Dr. Nancy Romero-Daza</a:t>
            </a: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Department of Anthropology</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University of South Florida</a:t>
            </a:r>
            <a:endParaRPr sz="2400" b="0" i="0" u="none" strike="noStrike" cap="none">
              <a:solidFill>
                <a:schemeClr val="dk1"/>
              </a:solidFill>
              <a:latin typeface="Calibri"/>
              <a:ea typeface="Calibri"/>
              <a:cs typeface="Calibri"/>
              <a:sym typeface="Calibri"/>
            </a:endParaRPr>
          </a:p>
        </p:txBody>
      </p:sp>
      <p:sp>
        <p:nvSpPr>
          <p:cNvPr id="151" name="Google Shape;151;p4"/>
          <p:cNvSpPr/>
          <p:nvPr/>
        </p:nvSpPr>
        <p:spPr>
          <a:xfrm>
            <a:off x="7995834" y="4305902"/>
            <a:ext cx="6096000" cy="1200329"/>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Dr. David Himmelgreen</a:t>
            </a: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Department of Anthropology</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University of South Florida</a:t>
            </a:r>
            <a:endParaRPr sz="2400" b="0" i="0" u="none" strike="noStrike" cap="none">
              <a:solidFill>
                <a:schemeClr val="dk1"/>
              </a:solidFill>
              <a:latin typeface="Calibri"/>
              <a:ea typeface="Calibri"/>
              <a:cs typeface="Calibri"/>
              <a:sym typeface="Calibri"/>
            </a:endParaRPr>
          </a:p>
        </p:txBody>
      </p:sp>
      <p:pic>
        <p:nvPicPr>
          <p:cNvPr id="152" name="Google Shape;152;p4"/>
          <p:cNvPicPr preferRelativeResize="0"/>
          <p:nvPr/>
        </p:nvPicPr>
        <p:blipFill rotWithShape="1">
          <a:blip r:embed="rId4">
            <a:alphaModFix/>
          </a:blip>
          <a:srcRect/>
          <a:stretch/>
        </p:blipFill>
        <p:spPr>
          <a:xfrm>
            <a:off x="6147256" y="1607923"/>
            <a:ext cx="1624313" cy="2436470"/>
          </a:xfrm>
          <a:prstGeom prst="rect">
            <a:avLst/>
          </a:prstGeom>
          <a:noFill/>
          <a:ln>
            <a:noFill/>
          </a:ln>
        </p:spPr>
      </p:pic>
      <p:pic>
        <p:nvPicPr>
          <p:cNvPr id="153" name="Google Shape;153;p4"/>
          <p:cNvPicPr preferRelativeResize="0"/>
          <p:nvPr/>
        </p:nvPicPr>
        <p:blipFill rotWithShape="1">
          <a:blip r:embed="rId5">
            <a:alphaModFix/>
          </a:blip>
          <a:srcRect l="24925" t="25045"/>
          <a:stretch/>
        </p:blipFill>
        <p:spPr>
          <a:xfrm>
            <a:off x="311567" y="4044393"/>
            <a:ext cx="1645919" cy="2660122"/>
          </a:xfrm>
          <a:prstGeom prst="rect">
            <a:avLst/>
          </a:prstGeom>
          <a:noFill/>
          <a:ln>
            <a:noFill/>
          </a:ln>
        </p:spPr>
      </p:pic>
      <p:pic>
        <p:nvPicPr>
          <p:cNvPr id="154" name="Google Shape;154;p4"/>
          <p:cNvPicPr preferRelativeResize="0"/>
          <p:nvPr/>
        </p:nvPicPr>
        <p:blipFill rotWithShape="1">
          <a:blip r:embed="rId6">
            <a:alphaModFix/>
          </a:blip>
          <a:srcRect/>
          <a:stretch/>
        </p:blipFill>
        <p:spPr>
          <a:xfrm>
            <a:off x="6017700" y="4200381"/>
            <a:ext cx="1883426" cy="25061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4"/>
          <p:cNvSpPr txBox="1">
            <a:spLocks noGrp="1"/>
          </p:cNvSpPr>
          <p:nvPr>
            <p:ph type="title"/>
          </p:nvPr>
        </p:nvSpPr>
        <p:spPr>
          <a:xfrm>
            <a:off x="224755" y="240750"/>
            <a:ext cx="58712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2F5496"/>
                </a:solidFill>
              </a:rPr>
              <a:t>U.S. Faculty – Evaluator</a:t>
            </a:r>
            <a:endParaRPr>
              <a:solidFill>
                <a:srgbClr val="2F5496"/>
              </a:solidFill>
            </a:endParaRPr>
          </a:p>
        </p:txBody>
      </p:sp>
      <p:sp>
        <p:nvSpPr>
          <p:cNvPr id="160" name="Google Shape;160;p74"/>
          <p:cNvSpPr txBox="1"/>
          <p:nvPr/>
        </p:nvSpPr>
        <p:spPr>
          <a:xfrm>
            <a:off x="1605880" y="1691142"/>
            <a:ext cx="4670933" cy="1323198"/>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Dr. Allan Feldman</a:t>
            </a:r>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Professor Emeritus</a:t>
            </a:r>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University of South Florida</a:t>
            </a:r>
            <a:endParaRPr sz="2400" b="0" i="0" u="none" strike="noStrike" cap="none">
              <a:solidFill>
                <a:schemeClr val="dk1"/>
              </a:solidFill>
              <a:latin typeface="Calibri"/>
              <a:ea typeface="Calibri"/>
              <a:cs typeface="Calibri"/>
              <a:sym typeface="Calibri"/>
            </a:endParaRPr>
          </a:p>
        </p:txBody>
      </p:sp>
      <p:pic>
        <p:nvPicPr>
          <p:cNvPr id="161" name="Google Shape;161;p74"/>
          <p:cNvPicPr preferRelativeResize="0"/>
          <p:nvPr/>
        </p:nvPicPr>
        <p:blipFill rotWithShape="1">
          <a:blip r:embed="rId3">
            <a:alphaModFix/>
          </a:blip>
          <a:srcRect/>
          <a:stretch/>
        </p:blipFill>
        <p:spPr>
          <a:xfrm>
            <a:off x="224755" y="1607923"/>
            <a:ext cx="1732731" cy="2091227"/>
          </a:xfrm>
          <a:prstGeom prst="rect">
            <a:avLst/>
          </a:prstGeom>
          <a:noFill/>
          <a:ln>
            <a:noFill/>
          </a:ln>
        </p:spPr>
      </p:pic>
      <p:sp>
        <p:nvSpPr>
          <p:cNvPr id="162" name="Google Shape;162;p74"/>
          <p:cNvSpPr txBox="1"/>
          <p:nvPr/>
        </p:nvSpPr>
        <p:spPr>
          <a:xfrm>
            <a:off x="6096000" y="240749"/>
            <a:ext cx="587124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rgbClr val="2F5496"/>
                </a:solidFill>
                <a:latin typeface="Calibri"/>
                <a:ea typeface="Calibri"/>
                <a:cs typeface="Calibri"/>
                <a:sym typeface="Calibri"/>
              </a:rPr>
              <a:t>Monteverde </a:t>
            </a:r>
            <a:r>
              <a:rPr lang="en-US" sz="4400" b="0" i="0" u="none" strike="noStrike" cap="none">
                <a:solidFill>
                  <a:srgbClr val="2F5496"/>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Institute</a:t>
            </a:r>
            <a:endParaRPr/>
          </a:p>
        </p:txBody>
      </p:sp>
      <p:pic>
        <p:nvPicPr>
          <p:cNvPr id="163" name="Google Shape;163;p74" descr="Alexandra Paniagua"/>
          <p:cNvPicPr preferRelativeResize="0"/>
          <p:nvPr/>
        </p:nvPicPr>
        <p:blipFill rotWithShape="1">
          <a:blip r:embed="rId4">
            <a:alphaModFix/>
          </a:blip>
          <a:srcRect/>
          <a:stretch/>
        </p:blipFill>
        <p:spPr>
          <a:xfrm>
            <a:off x="6276812" y="1607922"/>
            <a:ext cx="2091227" cy="2091227"/>
          </a:xfrm>
          <a:prstGeom prst="rect">
            <a:avLst/>
          </a:prstGeom>
          <a:noFill/>
          <a:ln>
            <a:noFill/>
          </a:ln>
        </p:spPr>
      </p:pic>
      <p:sp>
        <p:nvSpPr>
          <p:cNvPr id="164" name="Google Shape;164;p74"/>
          <p:cNvSpPr txBox="1"/>
          <p:nvPr/>
        </p:nvSpPr>
        <p:spPr>
          <a:xfrm>
            <a:off x="8128083" y="1638162"/>
            <a:ext cx="4670933" cy="1323198"/>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Alexandra Paniagua</a:t>
            </a:r>
            <a:endParaRPr/>
          </a:p>
          <a:p>
            <a:pPr marL="457200" marR="0" lvl="1" indent="0" algn="l" rtl="0">
              <a:lnSpc>
                <a:spcPct val="10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Academic Director</a:t>
            </a:r>
            <a:endParaRPr sz="24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2F5496"/>
                </a:solidFill>
              </a:rPr>
              <a:t>Purpose</a:t>
            </a:r>
            <a:endParaRPr>
              <a:solidFill>
                <a:srgbClr val="2F5496"/>
              </a:solidFill>
            </a:endParaRPr>
          </a:p>
        </p:txBody>
      </p:sp>
      <p:sp>
        <p:nvSpPr>
          <p:cNvPr id="170" name="Google Shape;170;p5"/>
          <p:cNvSpPr txBox="1">
            <a:spLocks noGrp="1"/>
          </p:cNvSpPr>
          <p:nvPr>
            <p:ph type="body" idx="1"/>
          </p:nvPr>
        </p:nvSpPr>
        <p:spPr>
          <a:xfrm>
            <a:off x="297181" y="1825625"/>
            <a:ext cx="464804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Info meeting to:</a:t>
            </a:r>
            <a:endParaRPr dirty="0"/>
          </a:p>
          <a:p>
            <a:pPr marL="228600" lvl="0" indent="-228600" algn="l" rtl="0">
              <a:lnSpc>
                <a:spcPct val="90000"/>
              </a:lnSpc>
              <a:spcBef>
                <a:spcPts val="1000"/>
              </a:spcBef>
              <a:spcAft>
                <a:spcPts val="0"/>
              </a:spcAft>
              <a:buClr>
                <a:schemeClr val="dk1"/>
              </a:buClr>
              <a:buSzPts val="2800"/>
              <a:buChar char="•"/>
            </a:pPr>
            <a:r>
              <a:rPr lang="en-US" dirty="0"/>
              <a:t>Introduce NSF-IRES goals and objectives</a:t>
            </a:r>
            <a:endParaRPr dirty="0"/>
          </a:p>
          <a:p>
            <a:pPr marL="228600" lvl="0" indent="-228600" algn="l" rtl="0">
              <a:lnSpc>
                <a:spcPct val="90000"/>
              </a:lnSpc>
              <a:spcBef>
                <a:spcPts val="1000"/>
              </a:spcBef>
              <a:spcAft>
                <a:spcPts val="0"/>
              </a:spcAft>
              <a:buClr>
                <a:schemeClr val="dk1"/>
              </a:buClr>
              <a:buSzPts val="2800"/>
              <a:buChar char="•"/>
            </a:pPr>
            <a:r>
              <a:rPr lang="en-US" dirty="0"/>
              <a:t>Share our experiences from Year 1 and Year 2</a:t>
            </a:r>
            <a:endParaRPr dirty="0"/>
          </a:p>
          <a:p>
            <a:pPr marL="228600" lvl="0" indent="-228600" algn="l" rtl="0">
              <a:lnSpc>
                <a:spcPct val="90000"/>
              </a:lnSpc>
              <a:spcBef>
                <a:spcPts val="1000"/>
              </a:spcBef>
              <a:spcAft>
                <a:spcPts val="0"/>
              </a:spcAft>
              <a:buClr>
                <a:schemeClr val="dk1"/>
              </a:buClr>
              <a:buSzPts val="2800"/>
              <a:buChar char="•"/>
            </a:pPr>
            <a:r>
              <a:rPr lang="en-US" dirty="0"/>
              <a:t>Answer your questions</a:t>
            </a:r>
            <a:endParaRPr dirty="0"/>
          </a:p>
          <a:p>
            <a:pPr marL="228600" lvl="0" indent="-228600" algn="l" rtl="0">
              <a:lnSpc>
                <a:spcPct val="90000"/>
              </a:lnSpc>
              <a:spcBef>
                <a:spcPts val="1000"/>
              </a:spcBef>
              <a:spcAft>
                <a:spcPts val="0"/>
              </a:spcAft>
              <a:buClr>
                <a:schemeClr val="dk1"/>
              </a:buClr>
              <a:buSzPts val="2800"/>
              <a:buChar char="•"/>
            </a:pPr>
            <a:r>
              <a:rPr lang="en-US" dirty="0"/>
              <a:t>Encourage you to apply!</a:t>
            </a:r>
            <a:endParaRPr dirty="0"/>
          </a:p>
        </p:txBody>
      </p:sp>
      <p:pic>
        <p:nvPicPr>
          <p:cNvPr id="171" name="Google Shape;171;p5"/>
          <p:cNvPicPr preferRelativeResize="0"/>
          <p:nvPr/>
        </p:nvPicPr>
        <p:blipFill rotWithShape="1">
          <a:blip r:embed="rId3">
            <a:alphaModFix/>
          </a:blip>
          <a:srcRect/>
          <a:stretch/>
        </p:blipFill>
        <p:spPr>
          <a:xfrm>
            <a:off x="5188239" y="1328444"/>
            <a:ext cx="6893598" cy="3887367"/>
          </a:xfrm>
          <a:prstGeom prst="rect">
            <a:avLst/>
          </a:prstGeom>
          <a:noFill/>
          <a:ln>
            <a:noFill/>
          </a:ln>
        </p:spPr>
      </p:pic>
      <p:sp>
        <p:nvSpPr>
          <p:cNvPr id="172" name="Google Shape;172;p5"/>
          <p:cNvSpPr txBox="1"/>
          <p:nvPr/>
        </p:nvSpPr>
        <p:spPr>
          <a:xfrm>
            <a:off x="6781800" y="5221779"/>
            <a:ext cx="395332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Hanging bridge in the Monteverde Cloud Forest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2F5496"/>
                </a:solidFill>
              </a:rPr>
              <a:t>Icebreaker</a:t>
            </a:r>
            <a:endParaRPr>
              <a:solidFill>
                <a:srgbClr val="2F5496"/>
              </a:solidFill>
            </a:endParaRPr>
          </a:p>
        </p:txBody>
      </p:sp>
      <p:sp>
        <p:nvSpPr>
          <p:cNvPr id="498" name="Google Shape;498;p6"/>
          <p:cNvSpPr txBox="1">
            <a:spLocks noGrp="1"/>
          </p:cNvSpPr>
          <p:nvPr>
            <p:ph type="body" idx="1"/>
          </p:nvPr>
        </p:nvSpPr>
        <p:spPr>
          <a:xfrm>
            <a:off x="493776" y="1825625"/>
            <a:ext cx="45339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Name</a:t>
            </a:r>
            <a:endParaRPr/>
          </a:p>
          <a:p>
            <a:pPr marL="228600" lvl="0" indent="-228600" algn="l" rtl="0">
              <a:lnSpc>
                <a:spcPct val="90000"/>
              </a:lnSpc>
              <a:spcBef>
                <a:spcPts val="1000"/>
              </a:spcBef>
              <a:spcAft>
                <a:spcPts val="0"/>
              </a:spcAft>
              <a:buClr>
                <a:schemeClr val="dk1"/>
              </a:buClr>
              <a:buSzPts val="2800"/>
              <a:buChar char="•"/>
            </a:pPr>
            <a:r>
              <a:rPr lang="en-US"/>
              <a:t>Where you call home</a:t>
            </a:r>
            <a:endParaRPr/>
          </a:p>
          <a:p>
            <a:pPr marL="228600" lvl="0" indent="-228600" algn="l" rtl="0">
              <a:lnSpc>
                <a:spcPct val="90000"/>
              </a:lnSpc>
              <a:spcBef>
                <a:spcPts val="1000"/>
              </a:spcBef>
              <a:spcAft>
                <a:spcPts val="0"/>
              </a:spcAft>
              <a:buClr>
                <a:schemeClr val="dk1"/>
              </a:buClr>
              <a:buSzPts val="2800"/>
              <a:buChar char="•"/>
            </a:pPr>
            <a:r>
              <a:rPr lang="en-US"/>
              <a:t>Why you are interested in this international research experience</a:t>
            </a:r>
            <a:endParaRPr/>
          </a:p>
          <a:p>
            <a:pPr marL="228600" lvl="0" indent="-228600" algn="l" rtl="0">
              <a:lnSpc>
                <a:spcPct val="90000"/>
              </a:lnSpc>
              <a:spcBef>
                <a:spcPts val="1000"/>
              </a:spcBef>
              <a:spcAft>
                <a:spcPts val="0"/>
              </a:spcAft>
              <a:buClr>
                <a:schemeClr val="dk1"/>
              </a:buClr>
              <a:buSzPts val="2800"/>
              <a:buChar char="•"/>
            </a:pPr>
            <a:r>
              <a:rPr lang="en-US"/>
              <a:t>Questions you have about the program</a:t>
            </a:r>
            <a:endParaRPr/>
          </a:p>
          <a:p>
            <a:pPr marL="228600" lvl="0" indent="-50800" algn="l" rtl="0">
              <a:lnSpc>
                <a:spcPct val="90000"/>
              </a:lnSpc>
              <a:spcBef>
                <a:spcPts val="1000"/>
              </a:spcBef>
              <a:spcAft>
                <a:spcPts val="0"/>
              </a:spcAft>
              <a:buClr>
                <a:schemeClr val="dk1"/>
              </a:buClr>
              <a:buSzPts val="2800"/>
              <a:buNone/>
            </a:pPr>
            <a:endParaRPr/>
          </a:p>
        </p:txBody>
      </p:sp>
      <p:pic>
        <p:nvPicPr>
          <p:cNvPr id="499" name="Google Shape;499;p6" descr="A group of people posing for a photo&#10;&#10;Description automatically generated"/>
          <p:cNvPicPr preferRelativeResize="0"/>
          <p:nvPr/>
        </p:nvPicPr>
        <p:blipFill rotWithShape="1">
          <a:blip r:embed="rId3">
            <a:alphaModFix/>
          </a:blip>
          <a:srcRect/>
          <a:stretch/>
        </p:blipFill>
        <p:spPr>
          <a:xfrm>
            <a:off x="5550520" y="1371769"/>
            <a:ext cx="6147704" cy="461077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9567a06-cb65-4314-9a6d-e8549165e9ab}" enabled="1" method="Standard" siteId="{96b947f8-b97d-4e5e-aeef-1a880b49c251}" contentBits="0" removed="0"/>
</clbl:labelList>
</file>

<file path=docProps/app.xml><?xml version="1.0" encoding="utf-8"?>
<Properties xmlns="http://schemas.openxmlformats.org/officeDocument/2006/extended-properties" xmlns:vt="http://schemas.openxmlformats.org/officeDocument/2006/docPropsVTypes">
  <TotalTime>34</TotalTime>
  <Words>2003</Words>
  <Application>Microsoft Macintosh PowerPoint</Application>
  <PresentationFormat>Widescreen</PresentationFormat>
  <Paragraphs>196</Paragraphs>
  <Slides>34</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Franklin Gothic</vt:lpstr>
      <vt:lpstr>Libre Franklin</vt:lpstr>
      <vt:lpstr>Poppins</vt:lpstr>
      <vt:lpstr>Arial</vt:lpstr>
      <vt:lpstr>Average</vt:lpstr>
      <vt:lpstr>Century Gothic</vt:lpstr>
      <vt:lpstr>Calibri</vt:lpstr>
      <vt:lpstr>Poppins Medium</vt:lpstr>
      <vt:lpstr>verdana</vt:lpstr>
      <vt:lpstr>Office Theme</vt:lpstr>
      <vt:lpstr>PowerPoint Presentation</vt:lpstr>
      <vt:lpstr>PowerPoint Presentation</vt:lpstr>
      <vt:lpstr>PowerPoint Presentation</vt:lpstr>
      <vt:lpstr>PowerPoint Presentation</vt:lpstr>
      <vt:lpstr>PowerPoint Presentation</vt:lpstr>
      <vt:lpstr>U.S. Faculty – Principal Investigators</vt:lpstr>
      <vt:lpstr>U.S. Faculty – Evaluator</vt:lpstr>
      <vt:lpstr>Purpose</vt:lpstr>
      <vt:lpstr>Icebreaker</vt:lpstr>
      <vt:lpstr>Interdisciplinary Research:  Engineering and Anthropology</vt:lpstr>
      <vt:lpstr>In Costa Rica…</vt:lpstr>
      <vt:lpstr>PowerPoint Presentation</vt:lpstr>
      <vt:lpstr>Monteverde Region</vt:lpstr>
      <vt:lpstr>PowerPoint Presentation</vt:lpstr>
      <vt:lpstr>PowerPoint Presentation</vt:lpstr>
      <vt:lpstr>Composting Toilets</vt:lpstr>
      <vt:lpstr>Methods and Data Collection</vt:lpstr>
      <vt:lpstr>Formal Interviews (N=32)</vt:lpstr>
      <vt:lpstr>   Free-listing and Pile-sorting (N=15)</vt:lpstr>
      <vt:lpstr>Y2 (2025): “Gray Water”  Constructed Wetlands (Bio-gardens)  </vt:lpstr>
      <vt:lpstr>Current Greywater Management</vt:lpstr>
      <vt:lpstr>PowerPoint Presentation</vt:lpstr>
      <vt:lpstr>What students will do</vt:lpstr>
      <vt:lpstr>Typical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development goals</vt:lpstr>
      <vt:lpstr>Acknowledgement</vt:lpstr>
      <vt:lpstr>A six-week experience in Monteverde, Costa Rica supported by the  National Science Foundation International Research Experience for Students  Highlights:  -Make a difference through interdisciplinary water and sanitation research -Experience the natural beauty of Monteverde’s Cloud Forest -Live with a Costa Rican host family to integrate cultural and academic opportunities  Logistics:  -All expenses covered by NSF -Receive a $530/week stipend for six weeks in Costa Rica -Pre-travel virtual orientation -Tentative travel dates: June 15 – July 26, 2026 -Preference for applicants with Spanish language skills.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Kevin Orner</cp:lastModifiedBy>
  <cp:revision>10</cp:revision>
  <dcterms:created xsi:type="dcterms:W3CDTF">2023-03-28T18:15:58Z</dcterms:created>
  <dcterms:modified xsi:type="dcterms:W3CDTF">2025-11-12T13:35:33Z</dcterms:modified>
</cp:coreProperties>
</file>